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10287000" cx="18288000"/>
  <p:notesSz cx="10287000" cy="18288000"/>
  <p:embeddedFontLst>
    <p:embeddedFont>
      <p:font typeface="Inter SemiBold"/>
      <p:regular r:id="rId46"/>
      <p:bold r:id="rId47"/>
    </p:embeddedFont>
    <p:embeddedFont>
      <p:font typeface="Inter Light"/>
      <p:regular r:id="rId48"/>
      <p:bold r:id="rId49"/>
    </p:embeddedFont>
    <p:embeddedFont>
      <p:font typeface="Inter"/>
      <p:regular r:id="rId50"/>
      <p:bold r:id="rId51"/>
    </p:embeddedFont>
    <p:embeddedFont>
      <p:font typeface="Inter ExtraBold"/>
      <p:bold r:id="rId52"/>
    </p:embeddedFont>
    <p:embeddedFont>
      <p:font typeface="Inter Medium"/>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j/dD/9UU0UKNxx3qZb+5oOs3TJ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InterSemiBold-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nterLight-regular.fntdata"/><Relationship Id="rId47" Type="http://schemas.openxmlformats.org/officeDocument/2006/relationships/font" Target="fonts/InterSemiBold-bold.fntdata"/><Relationship Id="rId49" Type="http://schemas.openxmlformats.org/officeDocument/2006/relationships/font" Target="fonts/Inter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Inter-bold.fntdata"/><Relationship Id="rId50" Type="http://schemas.openxmlformats.org/officeDocument/2006/relationships/font" Target="fonts/Inter-regular.fntdata"/><Relationship Id="rId53" Type="http://schemas.openxmlformats.org/officeDocument/2006/relationships/font" Target="fonts/InterMedium-regular.fntdata"/><Relationship Id="rId52" Type="http://schemas.openxmlformats.org/officeDocument/2006/relationships/font" Target="fonts/InterExtraBold-bold.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InterMedium-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dd65562061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1dd65562061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en-US"/>
              <a:t>Polkadot fundamentally believes in a multi-chain future. One where chains cooperate and provide greater value to one another, rather than where they strictly compete and try to kill one another. This is rare to find today, since cryptocurrencies are prone to becoming “investment vehicles”, where the creation of a new blockchain can be seen as a threat to the existing “investments”. With the blockchain maximalism mentality, people are choosing to value their “investments” over innovation and progression, and this isn’t best for our goals to provide the best technologies to the world.</a:t>
            </a:r>
            <a:endParaRPr/>
          </a:p>
        </p:txBody>
      </p:sp>
      <p:sp>
        <p:nvSpPr>
          <p:cNvPr id="159" name="Google Shape;159;g1dd65562061_0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en-US"/>
              <a:t>This philosophy is a realization that building a blockchain is trying to build a piece of software which will last forever. The we will not be successful engineering Polkadot simply for the problems we find today. By the time we have built X, the world will need Y, and so on. This is why we have invested so much time building platforms and SDKs, not just products. We need to make sure these technologies are able to adapt and evolve in order to stay relevant for users</a:t>
            </a:r>
            <a:endParaRPr/>
          </a:p>
        </p:txBody>
      </p:sp>
      <p:sp>
        <p:nvSpPr>
          <p:cNvPr id="168" name="Google Shape;16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dd65562061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1dd65562061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https://www.sec.gov/Archives/edgar/data/1018724/000119312516530910/d168744dex991.htm</a:t>
            </a:r>
            <a:endParaRPr/>
          </a:p>
        </p:txBody>
      </p:sp>
      <p:sp>
        <p:nvSpPr>
          <p:cNvPr id="189" name="Google Shape;189;g1dd65562061_0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Note the difference between “decentralization” as a mission vs “unstoppability”.</a:t>
            </a:r>
            <a:endParaRPr/>
          </a:p>
        </p:txBody>
      </p:sp>
      <p:sp>
        <p:nvSpPr>
          <p:cNvPr id="208" name="Google Shape;20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dd65562061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1dd65562061_0_2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1dd65562061_0_2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48cb4234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48cb42347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similar to:</a:t>
            </a:r>
            <a:endParaRPr/>
          </a:p>
          <a:p>
            <a:pPr indent="-317500" lvl="0" marL="457200" rtl="0" algn="l">
              <a:spcBef>
                <a:spcPts val="0"/>
              </a:spcBef>
              <a:spcAft>
                <a:spcPts val="0"/>
              </a:spcAft>
              <a:buSzPts val="1400"/>
              <a:buChar char="-"/>
            </a:pPr>
            <a:r>
              <a:rPr lang="en-US"/>
              <a:t>Cosmos Zones</a:t>
            </a:r>
            <a:endParaRPr/>
          </a:p>
          <a:p>
            <a:pPr indent="-317500" lvl="0" marL="457200" rtl="0" algn="l">
              <a:spcBef>
                <a:spcPts val="0"/>
              </a:spcBef>
              <a:spcAft>
                <a:spcPts val="0"/>
              </a:spcAft>
              <a:buSzPts val="1400"/>
              <a:buChar char="-"/>
            </a:pPr>
            <a:r>
              <a:rPr lang="en-US"/>
              <a:t>Avalanche Subnets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better than:</a:t>
            </a:r>
            <a:endParaRPr/>
          </a:p>
          <a:p>
            <a:pPr indent="-317500" lvl="0" marL="457200" rtl="0" algn="l">
              <a:spcBef>
                <a:spcPts val="0"/>
              </a:spcBef>
              <a:spcAft>
                <a:spcPts val="0"/>
              </a:spcAft>
              <a:buSzPts val="1400"/>
              <a:buChar char="-"/>
            </a:pPr>
            <a:r>
              <a:rPr lang="en-US"/>
              <a:t>Homogenous shards (ETH2)</a:t>
            </a:r>
            <a:endParaRPr/>
          </a:p>
          <a:p>
            <a:pPr indent="-317500" lvl="0" marL="457200" rtl="0" algn="l">
              <a:spcBef>
                <a:spcPts val="0"/>
              </a:spcBef>
              <a:spcAft>
                <a:spcPts val="0"/>
              </a:spcAft>
              <a:buSzPts val="1400"/>
              <a:buChar char="-"/>
            </a:pPr>
            <a:r>
              <a:rPr lang="en-US"/>
              <a:t>fixed shards (NEAR)</a:t>
            </a:r>
            <a:endParaRPr/>
          </a:p>
        </p:txBody>
      </p:sp>
      <p:sp>
        <p:nvSpPr>
          <p:cNvPr id="242" name="Google Shape;242;g1f48cb42347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dd65562061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dd65562061_0_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better than</a:t>
            </a:r>
            <a:endParaRPr/>
          </a:p>
          <a:p>
            <a:pPr indent="-317500" lvl="0" marL="457200" rtl="0" algn="l">
              <a:spcBef>
                <a:spcPts val="0"/>
              </a:spcBef>
              <a:spcAft>
                <a:spcPts val="0"/>
              </a:spcAft>
              <a:buSzPts val="1400"/>
              <a:buChar char="-"/>
            </a:pPr>
            <a:r>
              <a:rPr lang="en-US"/>
              <a:t>single chain scaling</a:t>
            </a:r>
            <a:endParaRPr/>
          </a:p>
          <a:p>
            <a:pPr indent="-317500" lvl="0" marL="457200" rtl="0" algn="l">
              <a:spcBef>
                <a:spcPts val="0"/>
              </a:spcBef>
              <a:spcAft>
                <a:spcPts val="0"/>
              </a:spcAft>
              <a:buSzPts val="1400"/>
              <a:buChar char="-"/>
            </a:pPr>
            <a:r>
              <a:rPr lang="en-US"/>
              <a:t>optimistic parallelization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 to</a:t>
            </a:r>
            <a:endParaRPr/>
          </a:p>
          <a:p>
            <a:pPr indent="-317500" lvl="0" marL="457200" rtl="0" algn="l">
              <a:spcBef>
                <a:spcPts val="0"/>
              </a:spcBef>
              <a:spcAft>
                <a:spcPts val="0"/>
              </a:spcAft>
              <a:buSzPts val="1400"/>
              <a:buChar char="-"/>
            </a:pPr>
            <a:r>
              <a:rPr lang="en-US"/>
              <a:t>Ethereum sharding roadmap</a:t>
            </a:r>
            <a:endParaRPr/>
          </a:p>
          <a:p>
            <a:pPr indent="-317500" lvl="0" marL="457200" rtl="0" algn="l">
              <a:spcBef>
                <a:spcPts val="0"/>
              </a:spcBef>
              <a:spcAft>
                <a:spcPts val="0"/>
              </a:spcAft>
              <a:buSzPts val="1400"/>
              <a:buChar char="-"/>
            </a:pPr>
            <a:r>
              <a:rPr lang="en-US"/>
              <a:t>roll-up solutions</a:t>
            </a:r>
            <a:endParaRPr/>
          </a:p>
          <a:p>
            <a:pPr indent="-317500" lvl="0" marL="457200" rtl="0" algn="l">
              <a:spcBef>
                <a:spcPts val="0"/>
              </a:spcBef>
              <a:spcAft>
                <a:spcPts val="0"/>
              </a:spcAft>
              <a:buSzPts val="1400"/>
              <a:buChar char="-"/>
            </a:pPr>
            <a:r>
              <a:rPr lang="en-US"/>
              <a:t>data-availablity groups (NEAR)</a:t>
            </a:r>
            <a:endParaRPr/>
          </a:p>
          <a:p>
            <a:pPr indent="-317500" lvl="0" marL="457200" rtl="0" algn="l">
              <a:spcBef>
                <a:spcPts val="0"/>
              </a:spcBef>
              <a:spcAft>
                <a:spcPts val="0"/>
              </a:spcAft>
              <a:buSzPts val="1400"/>
              <a:buChar char="-"/>
            </a:pPr>
            <a:r>
              <a:rPr lang="en-US"/>
              <a:t>Subnets (Avalanche)</a:t>
            </a:r>
            <a:endParaRPr/>
          </a:p>
        </p:txBody>
      </p:sp>
      <p:sp>
        <p:nvSpPr>
          <p:cNvPr id="253" name="Google Shape;253;g1dd65562061_0_2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dd65562061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dd65562061_0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similar to:</a:t>
            </a:r>
            <a:endParaRPr/>
          </a:p>
          <a:p>
            <a:pPr indent="-317500" lvl="0" marL="457200" rtl="0" algn="l">
              <a:spcBef>
                <a:spcPts val="0"/>
              </a:spcBef>
              <a:spcAft>
                <a:spcPts val="0"/>
              </a:spcAft>
              <a:buSzPts val="1400"/>
              <a:buChar char="-"/>
            </a:pPr>
            <a:r>
              <a:rPr lang="en-US"/>
              <a:t>Cosmos Zones</a:t>
            </a:r>
            <a:endParaRPr/>
          </a:p>
          <a:p>
            <a:pPr indent="-317500" lvl="0" marL="457200" rtl="0" algn="l">
              <a:spcBef>
                <a:spcPts val="0"/>
              </a:spcBef>
              <a:spcAft>
                <a:spcPts val="0"/>
              </a:spcAft>
              <a:buSzPts val="1400"/>
              <a:buChar char="-"/>
            </a:pPr>
            <a:r>
              <a:rPr lang="en-US"/>
              <a:t>Avalanche Subnets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better than:</a:t>
            </a:r>
            <a:endParaRPr/>
          </a:p>
          <a:p>
            <a:pPr indent="-317500" lvl="0" marL="457200" rtl="0" algn="l">
              <a:spcBef>
                <a:spcPts val="0"/>
              </a:spcBef>
              <a:spcAft>
                <a:spcPts val="0"/>
              </a:spcAft>
              <a:buSzPts val="1400"/>
              <a:buChar char="-"/>
            </a:pPr>
            <a:r>
              <a:rPr lang="en-US"/>
              <a:t>Homogenous shards (ETH2)</a:t>
            </a:r>
            <a:endParaRPr/>
          </a:p>
          <a:p>
            <a:pPr indent="-317500" lvl="0" marL="457200" rtl="0" algn="l">
              <a:spcBef>
                <a:spcPts val="0"/>
              </a:spcBef>
              <a:spcAft>
                <a:spcPts val="0"/>
              </a:spcAft>
              <a:buSzPts val="1400"/>
              <a:buChar char="-"/>
            </a:pPr>
            <a:r>
              <a:rPr lang="en-US"/>
              <a:t>fixed shards (NEAR)</a:t>
            </a:r>
            <a:endParaRPr/>
          </a:p>
        </p:txBody>
      </p:sp>
      <p:sp>
        <p:nvSpPr>
          <p:cNvPr id="264" name="Google Shape;264;g1dd65562061_0_2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dd65562061_0_2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dd65562061_0_2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better than</a:t>
            </a:r>
            <a:endParaRPr/>
          </a:p>
          <a:p>
            <a:pPr indent="-317500" lvl="0" marL="457200" rtl="0" algn="l">
              <a:spcBef>
                <a:spcPts val="0"/>
              </a:spcBef>
              <a:spcAft>
                <a:spcPts val="0"/>
              </a:spcAft>
              <a:buSzPts val="1400"/>
              <a:buChar char="-"/>
            </a:pPr>
            <a:r>
              <a:rPr lang="en-US"/>
              <a:t>single chain scaling</a:t>
            </a:r>
            <a:endParaRPr/>
          </a:p>
          <a:p>
            <a:pPr indent="-317500" lvl="0" marL="457200" rtl="0" algn="l">
              <a:spcBef>
                <a:spcPts val="0"/>
              </a:spcBef>
              <a:spcAft>
                <a:spcPts val="0"/>
              </a:spcAft>
              <a:buSzPts val="1400"/>
              <a:buChar char="-"/>
            </a:pPr>
            <a:r>
              <a:rPr lang="en-US"/>
              <a:t>optimistic parallelization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 to</a:t>
            </a:r>
            <a:endParaRPr/>
          </a:p>
          <a:p>
            <a:pPr indent="-317500" lvl="0" marL="457200" rtl="0" algn="l">
              <a:spcBef>
                <a:spcPts val="0"/>
              </a:spcBef>
              <a:spcAft>
                <a:spcPts val="0"/>
              </a:spcAft>
              <a:buSzPts val="1400"/>
              <a:buChar char="-"/>
            </a:pPr>
            <a:r>
              <a:rPr lang="en-US"/>
              <a:t>Ethereum sharding roadmap</a:t>
            </a:r>
            <a:endParaRPr/>
          </a:p>
          <a:p>
            <a:pPr indent="-317500" lvl="0" marL="457200" rtl="0" algn="l">
              <a:spcBef>
                <a:spcPts val="0"/>
              </a:spcBef>
              <a:spcAft>
                <a:spcPts val="0"/>
              </a:spcAft>
              <a:buSzPts val="1400"/>
              <a:buChar char="-"/>
            </a:pPr>
            <a:r>
              <a:rPr lang="en-US"/>
              <a:t>roll-up solutions</a:t>
            </a:r>
            <a:endParaRPr/>
          </a:p>
          <a:p>
            <a:pPr indent="-317500" lvl="0" marL="457200" rtl="0" algn="l">
              <a:spcBef>
                <a:spcPts val="0"/>
              </a:spcBef>
              <a:spcAft>
                <a:spcPts val="0"/>
              </a:spcAft>
              <a:buSzPts val="1400"/>
              <a:buChar char="-"/>
            </a:pPr>
            <a:r>
              <a:rPr lang="en-US"/>
              <a:t>data-availablity groups (NEAR)</a:t>
            </a:r>
            <a:endParaRPr/>
          </a:p>
          <a:p>
            <a:pPr indent="-317500" lvl="0" marL="457200" rtl="0" algn="l">
              <a:spcBef>
                <a:spcPts val="0"/>
              </a:spcBef>
              <a:spcAft>
                <a:spcPts val="0"/>
              </a:spcAft>
              <a:buSzPts val="1400"/>
              <a:buChar char="-"/>
            </a:pPr>
            <a:r>
              <a:rPr lang="en-US"/>
              <a:t>Subnets (Avalanche)</a:t>
            </a:r>
            <a:endParaRPr/>
          </a:p>
        </p:txBody>
      </p:sp>
      <p:sp>
        <p:nvSpPr>
          <p:cNvPr id="275" name="Google Shape;275;g1dd65562061_0_2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dd65562061_0_2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dd65562061_0_2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dd65562061_0_2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dd65562061_0_2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dd65562061_0_23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Security in proof-of-stake networks depends on economics, so there can only exist a limited amount of security in the world because economic value is, by definition, limited. As the number of blockchains increases due to scaling issues on single chains, their economic value — and therefore their security — gets spread out over multiple chains, leaving each one weaker than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Polkadot introduces a shared security model so that chains can interact with others while knowing full well that their interlocutors have the same security guarantees as their own chain. Bridge-based solutions — where each chain handles its own security — force the receiver to trust the sender.  Polkadot’s security model provides the necessary guarantees to make cross-chain messages meaningful without trusting the security of the sender.</a:t>
            </a:r>
            <a:endParaRPr/>
          </a:p>
        </p:txBody>
      </p:sp>
      <p:sp>
        <p:nvSpPr>
          <p:cNvPr id="320" name="Google Shape;320;g1dd65562061_0_23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dd65562061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1dd65562061_0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1dd65562061_0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dd65562061_0_2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dd65562061_0_23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1dd65562061_0_23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dd65562061_0_2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dd65562061_0_25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1dd65562061_0_25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dd65562061_0_2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1dd65562061_0_2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1dd65562061_0_2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dd65562061_0_2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1dd65562061_0_28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1dd65562061_0_28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dd65562061_0_29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1dd65562061_0_29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g1dd65562061_0_29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https://www.sec.gov/Archives/edgar/data/1018724/000119312516530910/d168744dex991.htm</a:t>
            </a:r>
            <a:endParaRPr/>
          </a:p>
        </p:txBody>
      </p:sp>
      <p:sp>
        <p:nvSpPr>
          <p:cNvPr id="79" name="Google Shape;7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f48cb42347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1f48cb42347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g1f48cb42347_0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dd65562061_0_2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1dd65562061_0_2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g1dd65562061_0_28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f48cb4234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g1f48cb42347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g1f48cb42347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dd65562061_0_27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1dd65562061_0_27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1dd65562061_0_27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dd65562061_0_2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1dd65562061_0_28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g1dd65562061_0_28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f48cb42347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1f48cb42347_0_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https://www.sec.gov/Archives/edgar/data/1018724/000119312516530910/d168744dex991.htm</a:t>
            </a:r>
            <a:endParaRPr/>
          </a:p>
        </p:txBody>
      </p:sp>
      <p:sp>
        <p:nvSpPr>
          <p:cNvPr id="576" name="Google Shape;576;g1f48cb42347_0_2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dd65562061_0_28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g1dd65562061_0_28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g1dd65562061_0_28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f48cb42347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g1f48cb42347_0_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g1f48cb42347_0_2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f48cb42347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1f48cb42347_0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g1f48cb42347_0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f48cb42347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f48cb42347_0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1f48cb42347_0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dd65562061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g1dd65562061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1dd65562061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f48cb42347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f48cb42347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f48cb42347_0_2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dd65562061_0_29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1dd65562061_0_29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5" name="Google Shape;665;g1dd65562061_0_29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dd6556206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1dd65562061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1dd65562061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d65562061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g1dd65562061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g1dd65562061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This is the slogan of the Web3 Summit, and seeing that Polkadot is our biggest bet on a Web3 future, it is apt that we use this phrase as a staple of the philosophy which backs Polkadot. The whole reason we have developed blockchain technologies was to address the trust problems that we face with those who wield power in our world.</a:t>
            </a:r>
            <a:endParaRPr/>
          </a:p>
          <a:p>
            <a:pPr indent="0" lvl="0" marL="0" rtl="0" algn="l">
              <a:lnSpc>
                <a:spcPct val="115000"/>
              </a:lnSpc>
              <a:spcBef>
                <a:spcPts val="1200"/>
              </a:spcBef>
              <a:spcAft>
                <a:spcPts val="1200"/>
              </a:spcAft>
              <a:buSzPts val="1100"/>
              <a:buNone/>
            </a:pPr>
            <a:r>
              <a:rPr lang="en-US"/>
              <a:t>I want to note the phrase is NOT “No Trust, Only Truth”. This, from what I can tell so far, is mostly impossible. We should not use points of trust to invalidate working solutions. For example, it is not an expectation everyone who uses Polkadot will read each individual line of open source code before they run it. Our goal should be to minimize trust, where possible, and make it obvious to everyone who uses our tools what kinds of trust assumptions they run on</a:t>
            </a:r>
            <a:endParaRPr/>
          </a:p>
        </p:txBody>
      </p:sp>
      <p:sp>
        <p:nvSpPr>
          <p:cNvPr id="143" name="Google Shape;14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g1ffa58da7e4_0_136"/>
          <p:cNvSpPr txBox="1"/>
          <p:nvPr>
            <p:ph idx="1" type="body"/>
          </p:nvPr>
        </p:nvSpPr>
        <p:spPr>
          <a:xfrm>
            <a:off x="623400" y="8461150"/>
            <a:ext cx="11997600" cy="1210200"/>
          </a:xfrm>
          <a:prstGeom prst="rect">
            <a:avLst/>
          </a:prstGeom>
          <a:noFill/>
          <a:ln>
            <a:noFill/>
          </a:ln>
        </p:spPr>
        <p:txBody>
          <a:bodyPr anchorCtr="0" anchor="ctr" bIns="182850" lIns="182850" spcFirstLastPara="1" rIns="182850" wrap="square" tIns="182850">
            <a:normAutofit/>
          </a:bodyPr>
          <a:lstStyle>
            <a:lvl1pPr indent="-228600" lvl="0" marL="457200" algn="l">
              <a:lnSpc>
                <a:spcPct val="100000"/>
              </a:lnSpc>
              <a:spcBef>
                <a:spcPts val="0"/>
              </a:spcBef>
              <a:spcAft>
                <a:spcPts val="0"/>
              </a:spcAft>
              <a:buSzPts val="3600"/>
              <a:buNone/>
              <a:defRPr/>
            </a:lvl1pPr>
          </a:lstStyle>
          <a:p/>
        </p:txBody>
      </p:sp>
      <p:sp>
        <p:nvSpPr>
          <p:cNvPr id="48" name="Google Shape;48;g1ffa58da7e4_0_13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g1ffa58da7e4_0_139"/>
          <p:cNvSpPr txBox="1"/>
          <p:nvPr>
            <p:ph hasCustomPrompt="1" type="title"/>
          </p:nvPr>
        </p:nvSpPr>
        <p:spPr>
          <a:xfrm>
            <a:off x="623400" y="2212250"/>
            <a:ext cx="17041200" cy="39270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24000"/>
              <a:buNone/>
              <a:defRPr sz="24000"/>
            </a:lvl1pPr>
            <a:lvl2pPr lvl="1" algn="ctr">
              <a:lnSpc>
                <a:spcPct val="100000"/>
              </a:lnSpc>
              <a:spcBef>
                <a:spcPts val="0"/>
              </a:spcBef>
              <a:spcAft>
                <a:spcPts val="0"/>
              </a:spcAft>
              <a:buSzPts val="24000"/>
              <a:buNone/>
              <a:defRPr sz="24000"/>
            </a:lvl2pPr>
            <a:lvl3pPr lvl="2" algn="ctr">
              <a:lnSpc>
                <a:spcPct val="100000"/>
              </a:lnSpc>
              <a:spcBef>
                <a:spcPts val="0"/>
              </a:spcBef>
              <a:spcAft>
                <a:spcPts val="0"/>
              </a:spcAft>
              <a:buSzPts val="24000"/>
              <a:buNone/>
              <a:defRPr sz="24000"/>
            </a:lvl3pPr>
            <a:lvl4pPr lvl="3" algn="ctr">
              <a:lnSpc>
                <a:spcPct val="100000"/>
              </a:lnSpc>
              <a:spcBef>
                <a:spcPts val="0"/>
              </a:spcBef>
              <a:spcAft>
                <a:spcPts val="0"/>
              </a:spcAft>
              <a:buSzPts val="24000"/>
              <a:buNone/>
              <a:defRPr sz="24000"/>
            </a:lvl4pPr>
            <a:lvl5pPr lvl="4" algn="ctr">
              <a:lnSpc>
                <a:spcPct val="100000"/>
              </a:lnSpc>
              <a:spcBef>
                <a:spcPts val="0"/>
              </a:spcBef>
              <a:spcAft>
                <a:spcPts val="0"/>
              </a:spcAft>
              <a:buSzPts val="24000"/>
              <a:buNone/>
              <a:defRPr sz="24000"/>
            </a:lvl5pPr>
            <a:lvl6pPr lvl="5" algn="ctr">
              <a:lnSpc>
                <a:spcPct val="100000"/>
              </a:lnSpc>
              <a:spcBef>
                <a:spcPts val="0"/>
              </a:spcBef>
              <a:spcAft>
                <a:spcPts val="0"/>
              </a:spcAft>
              <a:buSzPts val="24000"/>
              <a:buNone/>
              <a:defRPr sz="24000"/>
            </a:lvl6pPr>
            <a:lvl7pPr lvl="6" algn="ctr">
              <a:lnSpc>
                <a:spcPct val="100000"/>
              </a:lnSpc>
              <a:spcBef>
                <a:spcPts val="0"/>
              </a:spcBef>
              <a:spcAft>
                <a:spcPts val="0"/>
              </a:spcAft>
              <a:buSzPts val="24000"/>
              <a:buNone/>
              <a:defRPr sz="24000"/>
            </a:lvl7pPr>
            <a:lvl8pPr lvl="7" algn="ctr">
              <a:lnSpc>
                <a:spcPct val="100000"/>
              </a:lnSpc>
              <a:spcBef>
                <a:spcPts val="0"/>
              </a:spcBef>
              <a:spcAft>
                <a:spcPts val="0"/>
              </a:spcAft>
              <a:buSzPts val="24000"/>
              <a:buNone/>
              <a:defRPr sz="24000"/>
            </a:lvl8pPr>
            <a:lvl9pPr lvl="8" algn="ctr">
              <a:lnSpc>
                <a:spcPct val="100000"/>
              </a:lnSpc>
              <a:spcBef>
                <a:spcPts val="0"/>
              </a:spcBef>
              <a:spcAft>
                <a:spcPts val="0"/>
              </a:spcAft>
              <a:buSzPts val="24000"/>
              <a:buNone/>
              <a:defRPr sz="24000"/>
            </a:lvl9pPr>
          </a:lstStyle>
          <a:p>
            <a:r>
              <a:t>xx%</a:t>
            </a:r>
          </a:p>
        </p:txBody>
      </p:sp>
      <p:sp>
        <p:nvSpPr>
          <p:cNvPr id="51" name="Google Shape;51;g1ffa58da7e4_0_139"/>
          <p:cNvSpPr txBox="1"/>
          <p:nvPr>
            <p:ph idx="1" type="body"/>
          </p:nvPr>
        </p:nvSpPr>
        <p:spPr>
          <a:xfrm>
            <a:off x="623400" y="6304450"/>
            <a:ext cx="17041200" cy="2601600"/>
          </a:xfrm>
          <a:prstGeom prst="rect">
            <a:avLst/>
          </a:prstGeom>
          <a:noFill/>
          <a:ln>
            <a:noFill/>
          </a:ln>
        </p:spPr>
        <p:txBody>
          <a:bodyPr anchorCtr="0" anchor="t" bIns="182850" lIns="182850" spcFirstLastPara="1" rIns="182850" wrap="square" tIns="182850">
            <a:normAutofit/>
          </a:bodyPr>
          <a:lstStyle>
            <a:lvl1pPr indent="-457200" lvl="0" marL="457200" algn="ctr">
              <a:lnSpc>
                <a:spcPct val="115000"/>
              </a:lnSpc>
              <a:spcBef>
                <a:spcPts val="0"/>
              </a:spcBef>
              <a:spcAft>
                <a:spcPts val="0"/>
              </a:spcAft>
              <a:buSzPts val="3600"/>
              <a:buChar char="●"/>
              <a:defRPr/>
            </a:lvl1pPr>
            <a:lvl2pPr indent="-406400" lvl="1" marL="914400" algn="ctr">
              <a:lnSpc>
                <a:spcPct val="115000"/>
              </a:lnSpc>
              <a:spcBef>
                <a:spcPts val="0"/>
              </a:spcBef>
              <a:spcAft>
                <a:spcPts val="0"/>
              </a:spcAft>
              <a:buSzPts val="2800"/>
              <a:buChar char="○"/>
              <a:defRPr/>
            </a:lvl2pPr>
            <a:lvl3pPr indent="-406400" lvl="2" marL="1371600" algn="ctr">
              <a:lnSpc>
                <a:spcPct val="115000"/>
              </a:lnSpc>
              <a:spcBef>
                <a:spcPts val="0"/>
              </a:spcBef>
              <a:spcAft>
                <a:spcPts val="0"/>
              </a:spcAft>
              <a:buSzPts val="2800"/>
              <a:buChar char="■"/>
              <a:defRPr/>
            </a:lvl3pPr>
            <a:lvl4pPr indent="-406400" lvl="3" marL="1828800" algn="ctr">
              <a:lnSpc>
                <a:spcPct val="115000"/>
              </a:lnSpc>
              <a:spcBef>
                <a:spcPts val="0"/>
              </a:spcBef>
              <a:spcAft>
                <a:spcPts val="0"/>
              </a:spcAft>
              <a:buSzPts val="2800"/>
              <a:buChar char="●"/>
              <a:defRPr/>
            </a:lvl4pPr>
            <a:lvl5pPr indent="-406400" lvl="4" marL="2286000" algn="ctr">
              <a:lnSpc>
                <a:spcPct val="115000"/>
              </a:lnSpc>
              <a:spcBef>
                <a:spcPts val="0"/>
              </a:spcBef>
              <a:spcAft>
                <a:spcPts val="0"/>
              </a:spcAft>
              <a:buSzPts val="2800"/>
              <a:buChar char="○"/>
              <a:defRPr/>
            </a:lvl5pPr>
            <a:lvl6pPr indent="-406400" lvl="5" marL="2743200" algn="ctr">
              <a:lnSpc>
                <a:spcPct val="115000"/>
              </a:lnSpc>
              <a:spcBef>
                <a:spcPts val="0"/>
              </a:spcBef>
              <a:spcAft>
                <a:spcPts val="0"/>
              </a:spcAft>
              <a:buSzPts val="2800"/>
              <a:buChar char="■"/>
              <a:defRPr/>
            </a:lvl6pPr>
            <a:lvl7pPr indent="-406400" lvl="6" marL="3200400" algn="ctr">
              <a:lnSpc>
                <a:spcPct val="115000"/>
              </a:lnSpc>
              <a:spcBef>
                <a:spcPts val="0"/>
              </a:spcBef>
              <a:spcAft>
                <a:spcPts val="0"/>
              </a:spcAft>
              <a:buSzPts val="2800"/>
              <a:buChar char="●"/>
              <a:defRPr/>
            </a:lvl7pPr>
            <a:lvl8pPr indent="-406400" lvl="7" marL="3657600" algn="ctr">
              <a:lnSpc>
                <a:spcPct val="115000"/>
              </a:lnSpc>
              <a:spcBef>
                <a:spcPts val="0"/>
              </a:spcBef>
              <a:spcAft>
                <a:spcPts val="0"/>
              </a:spcAft>
              <a:buSzPts val="2800"/>
              <a:buChar char="○"/>
              <a:defRPr/>
            </a:lvl8pPr>
            <a:lvl9pPr indent="-406400" lvl="8" marL="4114800" algn="ctr">
              <a:lnSpc>
                <a:spcPct val="115000"/>
              </a:lnSpc>
              <a:spcBef>
                <a:spcPts val="0"/>
              </a:spcBef>
              <a:spcAft>
                <a:spcPts val="0"/>
              </a:spcAft>
              <a:buSzPts val="2800"/>
              <a:buChar char="■"/>
              <a:defRPr/>
            </a:lvl9pPr>
          </a:lstStyle>
          <a:p/>
        </p:txBody>
      </p:sp>
      <p:sp>
        <p:nvSpPr>
          <p:cNvPr id="52" name="Google Shape;52;g1ffa58da7e4_0_13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1ffa58da7e4_0_14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g1ffa58da7e4_0_104"/>
          <p:cNvSpPr txBox="1"/>
          <p:nvPr>
            <p:ph type="ctrTitle"/>
          </p:nvPr>
        </p:nvSpPr>
        <p:spPr>
          <a:xfrm>
            <a:off x="623417" y="1489150"/>
            <a:ext cx="17041200" cy="41052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p:txBody>
      </p:sp>
      <p:sp>
        <p:nvSpPr>
          <p:cNvPr id="16" name="Google Shape;16;g1ffa58da7e4_0_104"/>
          <p:cNvSpPr txBox="1"/>
          <p:nvPr>
            <p:ph idx="1" type="subTitle"/>
          </p:nvPr>
        </p:nvSpPr>
        <p:spPr>
          <a:xfrm>
            <a:off x="623400" y="5668250"/>
            <a:ext cx="17041200" cy="1585200"/>
          </a:xfrm>
          <a:prstGeom prst="rect">
            <a:avLst/>
          </a:prstGeom>
          <a:noFill/>
          <a:ln>
            <a:noFill/>
          </a:ln>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7" name="Google Shape;17;g1ffa58da7e4_0_10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g1ffa58da7e4_0_108"/>
          <p:cNvSpPr txBox="1"/>
          <p:nvPr>
            <p:ph type="title"/>
          </p:nvPr>
        </p:nvSpPr>
        <p:spPr>
          <a:xfrm>
            <a:off x="623400" y="4301700"/>
            <a:ext cx="17041200" cy="1683600"/>
          </a:xfrm>
          <a:prstGeom prst="rect">
            <a:avLst/>
          </a:prstGeom>
          <a:noFill/>
          <a:ln>
            <a:noFill/>
          </a:ln>
        </p:spPr>
        <p:txBody>
          <a:bodyPr anchorCtr="0" anchor="ctr" bIns="182850" lIns="182850" spcFirstLastPara="1" rIns="182850" wrap="square" tIns="182850">
            <a:norm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20" name="Google Shape;20;g1ffa58da7e4_0_10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g1ffa58da7e4_0_11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3" name="Google Shape;23;g1ffa58da7e4_0_11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4" name="Google Shape;24;g1ffa58da7e4_0_11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1ffa58da7e4_0_115"/>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7" name="Google Shape;27;g1ffa58da7e4_0_115"/>
          <p:cNvSpPr txBox="1"/>
          <p:nvPr>
            <p:ph idx="1" type="body"/>
          </p:nvPr>
        </p:nvSpPr>
        <p:spPr>
          <a:xfrm>
            <a:off x="623400" y="2304950"/>
            <a:ext cx="7999800" cy="6832800"/>
          </a:xfrm>
          <a:prstGeom prst="rect">
            <a:avLst/>
          </a:prstGeom>
          <a:noFill/>
          <a:ln>
            <a:noFill/>
          </a:ln>
        </p:spPr>
        <p:txBody>
          <a:bodyPr anchorCtr="0" anchor="t" bIns="182850" lIns="182850" spcFirstLastPara="1" rIns="182850" wrap="square" tIns="182850">
            <a:norm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28" name="Google Shape;28;g1ffa58da7e4_0_115"/>
          <p:cNvSpPr txBox="1"/>
          <p:nvPr>
            <p:ph idx="2" type="body"/>
          </p:nvPr>
        </p:nvSpPr>
        <p:spPr>
          <a:xfrm>
            <a:off x="9664800" y="2304950"/>
            <a:ext cx="7999800" cy="6832800"/>
          </a:xfrm>
          <a:prstGeom prst="rect">
            <a:avLst/>
          </a:prstGeom>
          <a:noFill/>
          <a:ln>
            <a:noFill/>
          </a:ln>
        </p:spPr>
        <p:txBody>
          <a:bodyPr anchorCtr="0" anchor="t" bIns="182850" lIns="182850" spcFirstLastPara="1" rIns="182850" wrap="square" tIns="182850">
            <a:norm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29" name="Google Shape;29;g1ffa58da7e4_0_11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1ffa58da7e4_0_120"/>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32" name="Google Shape;32;g1ffa58da7e4_0_12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g1ffa58da7e4_0_123"/>
          <p:cNvSpPr txBox="1"/>
          <p:nvPr>
            <p:ph type="title"/>
          </p:nvPr>
        </p:nvSpPr>
        <p:spPr>
          <a:xfrm>
            <a:off x="623400" y="1111200"/>
            <a:ext cx="5616000" cy="15114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g1ffa58da7e4_0_123"/>
          <p:cNvSpPr txBox="1"/>
          <p:nvPr>
            <p:ph idx="1" type="body"/>
          </p:nvPr>
        </p:nvSpPr>
        <p:spPr>
          <a:xfrm>
            <a:off x="623400" y="2779200"/>
            <a:ext cx="5616000" cy="6358800"/>
          </a:xfrm>
          <a:prstGeom prst="rect">
            <a:avLst/>
          </a:prstGeom>
          <a:noFill/>
          <a:ln>
            <a:noFill/>
          </a:ln>
        </p:spPr>
        <p:txBody>
          <a:bodyPr anchorCtr="0" anchor="t" bIns="182850" lIns="182850" spcFirstLastPara="1" rIns="182850" wrap="square" tIns="182850">
            <a:normAutofit/>
          </a:bodyPr>
          <a:lstStyle>
            <a:lvl1pPr indent="-381000" lvl="0" marL="457200" algn="l">
              <a:lnSpc>
                <a:spcPct val="115000"/>
              </a:lnSpc>
              <a:spcBef>
                <a:spcPts val="0"/>
              </a:spcBef>
              <a:spcAft>
                <a:spcPts val="0"/>
              </a:spcAft>
              <a:buSzPts val="2400"/>
              <a:buChar char="●"/>
              <a:defRPr sz="24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36" name="Google Shape;36;g1ffa58da7e4_0_12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g1ffa58da7e4_0_127"/>
          <p:cNvSpPr txBox="1"/>
          <p:nvPr>
            <p:ph type="title"/>
          </p:nvPr>
        </p:nvSpPr>
        <p:spPr>
          <a:xfrm>
            <a:off x="980500" y="900300"/>
            <a:ext cx="12735600" cy="8181600"/>
          </a:xfrm>
          <a:prstGeom prst="rect">
            <a:avLst/>
          </a:prstGeom>
          <a:noFill/>
          <a:ln>
            <a:noFill/>
          </a:ln>
        </p:spPr>
        <p:txBody>
          <a:bodyPr anchorCtr="0" anchor="ctr" bIns="182850" lIns="182850" spcFirstLastPara="1" rIns="182850" wrap="square" tIns="182850">
            <a:norm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p:txBody>
      </p:sp>
      <p:sp>
        <p:nvSpPr>
          <p:cNvPr id="39" name="Google Shape;39;g1ffa58da7e4_0_12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g1ffa58da7e4_0_130"/>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g1ffa58da7e4_0_130"/>
          <p:cNvSpPr txBox="1"/>
          <p:nvPr>
            <p:ph type="title"/>
          </p:nvPr>
        </p:nvSpPr>
        <p:spPr>
          <a:xfrm>
            <a:off x="531000" y="2466350"/>
            <a:ext cx="8090400" cy="29646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p:txBody>
      </p:sp>
      <p:sp>
        <p:nvSpPr>
          <p:cNvPr id="43" name="Google Shape;43;g1ffa58da7e4_0_130"/>
          <p:cNvSpPr txBox="1"/>
          <p:nvPr>
            <p:ph idx="1" type="subTitle"/>
          </p:nvPr>
        </p:nvSpPr>
        <p:spPr>
          <a:xfrm>
            <a:off x="531000" y="5606150"/>
            <a:ext cx="8090400" cy="2470200"/>
          </a:xfrm>
          <a:prstGeom prst="rect">
            <a:avLst/>
          </a:prstGeom>
          <a:noFill/>
          <a:ln>
            <a:noFill/>
          </a:ln>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g1ffa58da7e4_0_130"/>
          <p:cNvSpPr txBox="1"/>
          <p:nvPr>
            <p:ph idx="2" type="body"/>
          </p:nvPr>
        </p:nvSpPr>
        <p:spPr>
          <a:xfrm>
            <a:off x="9879000" y="1448150"/>
            <a:ext cx="7674000" cy="7390200"/>
          </a:xfrm>
          <a:prstGeom prst="rect">
            <a:avLst/>
          </a:prstGeom>
          <a:noFill/>
          <a:ln>
            <a:noFill/>
          </a:ln>
        </p:spPr>
        <p:txBody>
          <a:bodyPr anchorCtr="0" anchor="ctr"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45" name="Google Shape;45;g1ffa58da7e4_0_13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ffa58da7e4_0_100"/>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9pPr>
          </a:lstStyle>
          <a:p/>
        </p:txBody>
      </p:sp>
      <p:sp>
        <p:nvSpPr>
          <p:cNvPr id="11" name="Google Shape;11;g1ffa58da7e4_0_100"/>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marR="0" rtl="0" algn="l">
              <a:lnSpc>
                <a:spcPct val="115000"/>
              </a:lnSpc>
              <a:spcBef>
                <a:spcPts val="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1pPr>
            <a:lvl2pPr indent="-406400" lvl="1" marL="9144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406400" lvl="2" marL="13716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3pPr>
            <a:lvl4pPr indent="-406400" lvl="3" marL="18288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4pPr>
            <a:lvl5pPr indent="-406400" lvl="4" marL="22860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5pPr>
            <a:lvl6pPr indent="-406400" lvl="5" marL="27432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6pPr>
            <a:lvl7pPr indent="-406400" lvl="6" marL="32004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7pPr>
            <a:lvl8pPr indent="-406400" lvl="7" marL="36576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8pPr>
            <a:lvl9pPr indent="-406400" lvl="8" marL="4114800" marR="0" rtl="0" algn="l">
              <a:lnSpc>
                <a:spcPct val="115000"/>
              </a:lnSpc>
              <a:spcBef>
                <a:spcPts val="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9pPr>
          </a:lstStyle>
          <a:p/>
        </p:txBody>
      </p:sp>
      <p:sp>
        <p:nvSpPr>
          <p:cNvPr id="12" name="Google Shape;12;g1ffa58da7e4_0_10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3AEE"/>
        </a:solidFill>
      </p:bgPr>
    </p:bg>
    <p:spTree>
      <p:nvGrpSpPr>
        <p:cNvPr id="59" name="Shape 59"/>
        <p:cNvGrpSpPr/>
        <p:nvPr/>
      </p:nvGrpSpPr>
      <p:grpSpPr>
        <a:xfrm>
          <a:off x="0" y="0"/>
          <a:ext cx="0" cy="0"/>
          <a:chOff x="0" y="0"/>
          <a:chExt cx="0" cy="0"/>
        </a:xfrm>
      </p:grpSpPr>
      <p:pic>
        <p:nvPicPr>
          <p:cNvPr descr="preencoded.png" id="60" name="Google Shape;60;p9"/>
          <p:cNvPicPr preferRelativeResize="0"/>
          <p:nvPr/>
        </p:nvPicPr>
        <p:blipFill rotWithShape="1">
          <a:blip r:embed="rId3">
            <a:alphaModFix/>
          </a:blip>
          <a:srcRect b="0" l="0" r="0" t="0"/>
          <a:stretch/>
        </p:blipFill>
        <p:spPr>
          <a:xfrm>
            <a:off x="0" y="5457825"/>
            <a:ext cx="18288000" cy="4829175"/>
          </a:xfrm>
          <a:prstGeom prst="rect">
            <a:avLst/>
          </a:prstGeom>
          <a:noFill/>
          <a:ln>
            <a:noFill/>
          </a:ln>
        </p:spPr>
      </p:pic>
      <p:pic>
        <p:nvPicPr>
          <p:cNvPr descr="preencoded.png" id="61" name="Google Shape;61;p9"/>
          <p:cNvPicPr preferRelativeResize="0"/>
          <p:nvPr/>
        </p:nvPicPr>
        <p:blipFill rotWithShape="1">
          <a:blip r:embed="rId4">
            <a:alphaModFix/>
          </a:blip>
          <a:srcRect b="0" l="0" r="0" t="0"/>
          <a:stretch/>
        </p:blipFill>
        <p:spPr>
          <a:xfrm>
            <a:off x="0" y="0"/>
            <a:ext cx="18288000" cy="941333"/>
          </a:xfrm>
          <a:prstGeom prst="rect">
            <a:avLst/>
          </a:prstGeom>
          <a:noFill/>
          <a:ln>
            <a:noFill/>
          </a:ln>
        </p:spPr>
      </p:pic>
      <p:sp>
        <p:nvSpPr>
          <p:cNvPr id="62" name="Google Shape;62;p9"/>
          <p:cNvSpPr/>
          <p:nvPr/>
        </p:nvSpPr>
        <p:spPr>
          <a:xfrm>
            <a:off x="6086475" y="523054"/>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FFFFFF"/>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63" name="Google Shape;63;p9"/>
          <p:cNvSpPr/>
          <p:nvPr/>
        </p:nvSpPr>
        <p:spPr>
          <a:xfrm>
            <a:off x="12163425" y="523054"/>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FFFFFF"/>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64" name="Google Shape;64;p9"/>
          <p:cNvSpPr/>
          <p:nvPr/>
        </p:nvSpPr>
        <p:spPr>
          <a:xfrm>
            <a:off x="1047750" y="2795086"/>
            <a:ext cx="16268700" cy="1886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13500"/>
              <a:buFont typeface="Arial"/>
              <a:buNone/>
            </a:pPr>
            <a:r>
              <a:rPr b="1" lang="en-US" sz="12000">
                <a:solidFill>
                  <a:srgbClr val="FFFFFF"/>
                </a:solidFill>
                <a:latin typeface="Inter"/>
                <a:ea typeface="Inter"/>
                <a:cs typeface="Inter"/>
                <a:sym typeface="Inter"/>
              </a:rPr>
              <a:t>The Decisions of Polkadot</a:t>
            </a:r>
            <a:endParaRPr b="0" i="0" sz="12000" u="none" cap="none" strike="noStrike">
              <a:solidFill>
                <a:schemeClr val="dk1"/>
              </a:solidFill>
              <a:latin typeface="Calibri"/>
              <a:ea typeface="Calibri"/>
              <a:cs typeface="Calibri"/>
              <a:sym typeface="Calibri"/>
            </a:endParaRPr>
          </a:p>
        </p:txBody>
      </p:sp>
      <p:sp>
        <p:nvSpPr>
          <p:cNvPr id="65" name="Google Shape;65;p9"/>
          <p:cNvSpPr/>
          <p:nvPr/>
        </p:nvSpPr>
        <p:spPr>
          <a:xfrm>
            <a:off x="6086475" y="968860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lang="en-US" sz="1950">
                <a:solidFill>
                  <a:srgbClr val="FFFFFF"/>
                </a:solidFill>
                <a:latin typeface="Inter SemiBold"/>
                <a:ea typeface="Inter SemiBold"/>
                <a:cs typeface="Inter SemiBold"/>
                <a:sym typeface="Inter SemiBold"/>
              </a:rPr>
              <a:t>by Shawn Tabrizi</a:t>
            </a:r>
            <a:endParaRPr b="0" i="0" sz="195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pic>
        <p:nvPicPr>
          <p:cNvPr descr="preencoded.png" id="161" name="Google Shape;161;g1dd65562061_0_118"/>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62" name="Google Shape;162;g1dd65562061_0_118"/>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163" name="Google Shape;163;g1dd65562061_0_118"/>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pic>
        <p:nvPicPr>
          <p:cNvPr id="164" name="Google Shape;164;g1dd65562061_0_118"/>
          <p:cNvPicPr preferRelativeResize="0"/>
          <p:nvPr/>
        </p:nvPicPr>
        <p:blipFill>
          <a:blip r:embed="rId4">
            <a:alphaModFix/>
          </a:blip>
          <a:stretch>
            <a:fillRect/>
          </a:stretch>
        </p:blipFill>
        <p:spPr>
          <a:xfrm>
            <a:off x="1550310" y="872049"/>
            <a:ext cx="15187380" cy="8542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pic>
        <p:nvPicPr>
          <p:cNvPr descr="preencoded.png" id="170" name="Google Shape;170;p15"/>
          <p:cNvPicPr preferRelativeResize="0"/>
          <p:nvPr/>
        </p:nvPicPr>
        <p:blipFill rotWithShape="1">
          <a:blip r:embed="rId3">
            <a:alphaModFix/>
          </a:blip>
          <a:srcRect b="0" l="0" r="0" t="0"/>
          <a:stretch/>
        </p:blipFill>
        <p:spPr>
          <a:xfrm>
            <a:off x="0" y="2790825"/>
            <a:ext cx="12011025" cy="7496175"/>
          </a:xfrm>
          <a:prstGeom prst="rect">
            <a:avLst/>
          </a:prstGeom>
          <a:noFill/>
          <a:ln>
            <a:noFill/>
          </a:ln>
        </p:spPr>
      </p:pic>
      <p:pic>
        <p:nvPicPr>
          <p:cNvPr descr="preencoded.png" id="171" name="Google Shape;171;p15"/>
          <p:cNvPicPr preferRelativeResize="0"/>
          <p:nvPr/>
        </p:nvPicPr>
        <p:blipFill rotWithShape="1">
          <a:blip r:embed="rId4">
            <a:alphaModFix/>
          </a:blip>
          <a:srcRect b="0" l="0" r="0" t="0"/>
          <a:stretch/>
        </p:blipFill>
        <p:spPr>
          <a:xfrm>
            <a:off x="0" y="0"/>
            <a:ext cx="18288000" cy="941338"/>
          </a:xfrm>
          <a:prstGeom prst="rect">
            <a:avLst/>
          </a:prstGeom>
          <a:noFill/>
          <a:ln>
            <a:noFill/>
          </a:ln>
        </p:spPr>
      </p:pic>
      <p:sp>
        <p:nvSpPr>
          <p:cNvPr id="172" name="Google Shape;172;p15"/>
          <p:cNvSpPr/>
          <p:nvPr/>
        </p:nvSpPr>
        <p:spPr>
          <a:xfrm>
            <a:off x="6086475" y="523056"/>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173" name="Google Shape;173;p15"/>
          <p:cNvSpPr/>
          <p:nvPr/>
        </p:nvSpPr>
        <p:spPr>
          <a:xfrm>
            <a:off x="12163425" y="523056"/>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174" name="Google Shape;174;p15"/>
          <p:cNvSpPr/>
          <p:nvPr/>
        </p:nvSpPr>
        <p:spPr>
          <a:xfrm>
            <a:off x="7710488" y="2790825"/>
            <a:ext cx="9753600" cy="3410100"/>
          </a:xfrm>
          <a:prstGeom prst="rect">
            <a:avLst/>
          </a:prstGeom>
          <a:noFill/>
          <a:ln>
            <a:noFill/>
          </a:ln>
        </p:spPr>
        <p:txBody>
          <a:bodyPr anchorCtr="0" anchor="ctr" bIns="0" lIns="0" spcFirstLastPara="1" rIns="0" wrap="square" tIns="0">
            <a:noAutofit/>
          </a:bodyPr>
          <a:lstStyle/>
          <a:p>
            <a:pPr indent="0" lvl="0" marL="0" marR="0" rtl="0" algn="r">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“The best blockchain today will not be the best blockchain tomorrow.”</a:t>
            </a:r>
            <a:endParaRPr b="0" i="0" sz="60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6F39A"/>
        </a:solidFill>
      </p:bgPr>
    </p:bg>
    <p:spTree>
      <p:nvGrpSpPr>
        <p:cNvPr id="179" name="Shape 179"/>
        <p:cNvGrpSpPr/>
        <p:nvPr/>
      </p:nvGrpSpPr>
      <p:grpSpPr>
        <a:xfrm>
          <a:off x="0" y="0"/>
          <a:ext cx="0" cy="0"/>
          <a:chOff x="0" y="0"/>
          <a:chExt cx="0" cy="0"/>
        </a:xfrm>
      </p:grpSpPr>
      <p:pic>
        <p:nvPicPr>
          <p:cNvPr id="180" name="Google Shape;180;p13"/>
          <p:cNvPicPr preferRelativeResize="0"/>
          <p:nvPr/>
        </p:nvPicPr>
        <p:blipFill rotWithShape="1">
          <a:blip r:embed="rId3">
            <a:alphaModFix/>
          </a:blip>
          <a:srcRect b="0" l="0" r="14266" t="0"/>
          <a:stretch/>
        </p:blipFill>
        <p:spPr>
          <a:xfrm>
            <a:off x="6448825" y="0"/>
            <a:ext cx="11839175" cy="7769626"/>
          </a:xfrm>
          <a:prstGeom prst="rect">
            <a:avLst/>
          </a:prstGeom>
          <a:noFill/>
          <a:ln>
            <a:noFill/>
          </a:ln>
        </p:spPr>
      </p:pic>
      <p:pic>
        <p:nvPicPr>
          <p:cNvPr descr="preencoded.png" id="181" name="Google Shape;181;p13"/>
          <p:cNvPicPr preferRelativeResize="0"/>
          <p:nvPr/>
        </p:nvPicPr>
        <p:blipFill rotWithShape="1">
          <a:blip r:embed="rId4">
            <a:alphaModFix/>
          </a:blip>
          <a:srcRect b="0" l="0" r="0" t="0"/>
          <a:stretch/>
        </p:blipFill>
        <p:spPr>
          <a:xfrm>
            <a:off x="0" y="0"/>
            <a:ext cx="18288000" cy="941338"/>
          </a:xfrm>
          <a:prstGeom prst="rect">
            <a:avLst/>
          </a:prstGeom>
          <a:noFill/>
          <a:ln>
            <a:noFill/>
          </a:ln>
        </p:spPr>
      </p:pic>
      <p:sp>
        <p:nvSpPr>
          <p:cNvPr id="182" name="Google Shape;182;p13"/>
          <p:cNvSpPr/>
          <p:nvPr/>
        </p:nvSpPr>
        <p:spPr>
          <a:xfrm>
            <a:off x="6086475" y="523056"/>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183" name="Google Shape;183;p13"/>
          <p:cNvSpPr/>
          <p:nvPr/>
        </p:nvSpPr>
        <p:spPr>
          <a:xfrm>
            <a:off x="12163425" y="523056"/>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184" name="Google Shape;184;p13"/>
          <p:cNvSpPr/>
          <p:nvPr/>
        </p:nvSpPr>
        <p:spPr>
          <a:xfrm>
            <a:off x="1047750" y="4200525"/>
            <a:ext cx="16268700" cy="1886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13500"/>
              <a:buFont typeface="Arial"/>
              <a:buNone/>
            </a:pPr>
            <a:r>
              <a:rPr b="1" lang="en-US" sz="9600">
                <a:latin typeface="Inter"/>
                <a:ea typeface="Inter"/>
                <a:cs typeface="Inter"/>
                <a:sym typeface="Inter"/>
              </a:rPr>
              <a:t>The Goals of Polkadot</a:t>
            </a:r>
            <a:endParaRPr b="0" i="0" sz="9600" u="none" cap="none" strike="noStrike">
              <a:solidFill>
                <a:schemeClr val="dk1"/>
              </a:solidFill>
              <a:latin typeface="Calibri"/>
              <a:ea typeface="Calibri"/>
              <a:cs typeface="Calibri"/>
              <a:sym typeface="Calibri"/>
            </a:endParaRPr>
          </a:p>
        </p:txBody>
      </p:sp>
      <p:pic>
        <p:nvPicPr>
          <p:cNvPr descr="preencoded.png" id="185" name="Google Shape;185;p13"/>
          <p:cNvPicPr preferRelativeResize="0"/>
          <p:nvPr/>
        </p:nvPicPr>
        <p:blipFill rotWithShape="1">
          <a:blip r:embed="rId5">
            <a:alphaModFix/>
          </a:blip>
          <a:srcRect b="0" l="0" r="0" t="0"/>
          <a:stretch/>
        </p:blipFill>
        <p:spPr>
          <a:xfrm>
            <a:off x="0" y="6162675"/>
            <a:ext cx="18288000" cy="412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0" name="Shape 190"/>
        <p:cNvGrpSpPr/>
        <p:nvPr/>
      </p:nvGrpSpPr>
      <p:grpSpPr>
        <a:xfrm>
          <a:off x="0" y="0"/>
          <a:ext cx="0" cy="0"/>
          <a:chOff x="0" y="0"/>
          <a:chExt cx="0" cy="0"/>
        </a:xfrm>
      </p:grpSpPr>
      <p:pic>
        <p:nvPicPr>
          <p:cNvPr descr="preencoded.png" id="191" name="Google Shape;191;g1dd65562061_0_202"/>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192" name="Google Shape;192;g1dd65562061_0_202"/>
          <p:cNvSpPr/>
          <p:nvPr/>
        </p:nvSpPr>
        <p:spPr>
          <a:xfrm>
            <a:off x="231600" y="1561275"/>
            <a:ext cx="18056400" cy="16764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The Blockchain Scalability Trilemma</a:t>
            </a:r>
            <a:endParaRPr b="0" i="0" sz="4800" u="none" cap="none" strike="noStrike">
              <a:solidFill>
                <a:schemeClr val="dk1"/>
              </a:solidFill>
              <a:latin typeface="Calibri"/>
              <a:ea typeface="Calibri"/>
              <a:cs typeface="Calibri"/>
              <a:sym typeface="Calibri"/>
            </a:endParaRPr>
          </a:p>
        </p:txBody>
      </p:sp>
      <p:sp>
        <p:nvSpPr>
          <p:cNvPr id="193" name="Google Shape;193;g1dd65562061_0_202"/>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194" name="Google Shape;194;g1dd65562061_0_202"/>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195" name="Google Shape;195;g1dd65562061_0_202"/>
          <p:cNvSpPr/>
          <p:nvPr/>
        </p:nvSpPr>
        <p:spPr>
          <a:xfrm>
            <a:off x="2695000" y="4774800"/>
            <a:ext cx="3991800" cy="3452100"/>
          </a:xfrm>
          <a:prstGeom prst="triangle">
            <a:avLst>
              <a:gd fmla="val 50000" name="adj"/>
            </a:avLst>
          </a:prstGeom>
          <a:solidFill>
            <a:srgbClr val="E6007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dd65562061_0_202"/>
          <p:cNvSpPr/>
          <p:nvPr/>
        </p:nvSpPr>
        <p:spPr>
          <a:xfrm>
            <a:off x="10163175" y="7610475"/>
            <a:ext cx="7200900" cy="924000"/>
          </a:xfrm>
          <a:prstGeom prst="rect">
            <a:avLst/>
          </a:prstGeom>
          <a:noFill/>
          <a:ln>
            <a:noFill/>
          </a:ln>
        </p:spPr>
        <p:txBody>
          <a:bodyPr anchorCtr="0" anchor="ctr" bIns="0" lIns="0" spcFirstLastPara="1" rIns="0" wrap="square" tIns="0">
            <a:noAutofit/>
          </a:bodyPr>
          <a:lstStyle/>
          <a:p>
            <a:pPr indent="0" lvl="0" marL="0" marR="0" rtl="0" algn="l">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How decentralized is the network?</a:t>
            </a:r>
            <a:endParaRPr b="0" i="0" sz="2400" u="none" cap="none" strike="noStrike">
              <a:solidFill>
                <a:schemeClr val="dk1"/>
              </a:solidFill>
              <a:latin typeface="Calibri"/>
              <a:ea typeface="Calibri"/>
              <a:cs typeface="Calibri"/>
              <a:sym typeface="Calibri"/>
            </a:endParaRPr>
          </a:p>
        </p:txBody>
      </p:sp>
      <p:sp>
        <p:nvSpPr>
          <p:cNvPr id="197" name="Google Shape;197;g1dd65562061_0_202"/>
          <p:cNvSpPr/>
          <p:nvPr/>
        </p:nvSpPr>
        <p:spPr>
          <a:xfrm>
            <a:off x="10163175" y="7410450"/>
            <a:ext cx="7200900" cy="381000"/>
          </a:xfrm>
          <a:prstGeom prst="rect">
            <a:avLst/>
          </a:prstGeom>
          <a:noFill/>
          <a:ln>
            <a:noFill/>
          </a:ln>
        </p:spPr>
        <p:txBody>
          <a:bodyPr anchorCtr="0" anchor="ctr" bIns="0" lIns="0" spcFirstLastPara="1" rIns="0" wrap="square" tIns="0">
            <a:noAutofit/>
          </a:bodyPr>
          <a:lstStyle/>
          <a:p>
            <a:pPr indent="0" lvl="0" marL="0" marR="0" rtl="0" algn="l">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Decentralization</a:t>
            </a:r>
            <a:endParaRPr b="0" i="0" sz="3000" u="none" cap="none" strike="noStrike">
              <a:solidFill>
                <a:schemeClr val="dk1"/>
              </a:solidFill>
              <a:latin typeface="Calibri"/>
              <a:ea typeface="Calibri"/>
              <a:cs typeface="Calibri"/>
              <a:sym typeface="Calibri"/>
            </a:endParaRPr>
          </a:p>
        </p:txBody>
      </p:sp>
      <p:sp>
        <p:nvSpPr>
          <p:cNvPr id="198" name="Google Shape;198;g1dd65562061_0_202"/>
          <p:cNvSpPr/>
          <p:nvPr/>
        </p:nvSpPr>
        <p:spPr>
          <a:xfrm>
            <a:off x="10163175" y="4467225"/>
            <a:ext cx="7200900" cy="924000"/>
          </a:xfrm>
          <a:prstGeom prst="rect">
            <a:avLst/>
          </a:prstGeom>
          <a:noFill/>
          <a:ln>
            <a:noFill/>
          </a:ln>
        </p:spPr>
        <p:txBody>
          <a:bodyPr anchorCtr="0" anchor="ctr" bIns="0" lIns="0" spcFirstLastPara="1" rIns="0" wrap="square" tIns="0">
            <a:noAutofit/>
          </a:bodyPr>
          <a:lstStyle/>
          <a:p>
            <a:pPr indent="0" lvl="0" marL="0" marR="0" rtl="0" algn="l">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How much does it cost to attack the network?</a:t>
            </a:r>
            <a:endParaRPr b="0" i="0" sz="2400" u="none" cap="none" strike="noStrike">
              <a:solidFill>
                <a:schemeClr val="dk1"/>
              </a:solidFill>
              <a:latin typeface="Calibri"/>
              <a:ea typeface="Calibri"/>
              <a:cs typeface="Calibri"/>
              <a:sym typeface="Calibri"/>
            </a:endParaRPr>
          </a:p>
        </p:txBody>
      </p:sp>
      <p:sp>
        <p:nvSpPr>
          <p:cNvPr id="199" name="Google Shape;199;g1dd65562061_0_202"/>
          <p:cNvSpPr/>
          <p:nvPr/>
        </p:nvSpPr>
        <p:spPr>
          <a:xfrm>
            <a:off x="10163175" y="4191000"/>
            <a:ext cx="7200900" cy="381000"/>
          </a:xfrm>
          <a:prstGeom prst="rect">
            <a:avLst/>
          </a:prstGeom>
          <a:noFill/>
          <a:ln>
            <a:noFill/>
          </a:ln>
        </p:spPr>
        <p:txBody>
          <a:bodyPr anchorCtr="0" anchor="ctr" bIns="0" lIns="0" spcFirstLastPara="1" rIns="0" wrap="square" tIns="0">
            <a:noAutofit/>
          </a:bodyPr>
          <a:lstStyle/>
          <a:p>
            <a:pPr indent="0" lvl="0" marL="0" marR="0" rtl="0" algn="l">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Security</a:t>
            </a:r>
            <a:endParaRPr b="0" i="0" sz="3000" u="none" cap="none" strike="noStrike">
              <a:solidFill>
                <a:schemeClr val="dk1"/>
              </a:solidFill>
              <a:latin typeface="Calibri"/>
              <a:ea typeface="Calibri"/>
              <a:cs typeface="Calibri"/>
              <a:sym typeface="Calibri"/>
            </a:endParaRPr>
          </a:p>
        </p:txBody>
      </p:sp>
      <p:sp>
        <p:nvSpPr>
          <p:cNvPr id="200" name="Google Shape;200;g1dd65562061_0_202"/>
          <p:cNvSpPr/>
          <p:nvPr/>
        </p:nvSpPr>
        <p:spPr>
          <a:xfrm>
            <a:off x="10163175" y="6038850"/>
            <a:ext cx="7200900" cy="924000"/>
          </a:xfrm>
          <a:prstGeom prst="rect">
            <a:avLst/>
          </a:prstGeom>
          <a:noFill/>
          <a:ln>
            <a:noFill/>
          </a:ln>
        </p:spPr>
        <p:txBody>
          <a:bodyPr anchorCtr="0" anchor="ctr" bIns="0" lIns="0" spcFirstLastPara="1" rIns="0" wrap="square" tIns="0">
            <a:noAutofit/>
          </a:bodyPr>
          <a:lstStyle/>
          <a:p>
            <a:pPr indent="0" lvl="0" marL="0" marR="0" rtl="0" algn="l">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How much work can the network do?</a:t>
            </a:r>
            <a:endParaRPr b="0" i="0" sz="2400" u="none" cap="none" strike="noStrike">
              <a:solidFill>
                <a:schemeClr val="dk1"/>
              </a:solidFill>
              <a:latin typeface="Calibri"/>
              <a:ea typeface="Calibri"/>
              <a:cs typeface="Calibri"/>
              <a:sym typeface="Calibri"/>
            </a:endParaRPr>
          </a:p>
        </p:txBody>
      </p:sp>
      <p:sp>
        <p:nvSpPr>
          <p:cNvPr id="201" name="Google Shape;201;g1dd65562061_0_202"/>
          <p:cNvSpPr/>
          <p:nvPr/>
        </p:nvSpPr>
        <p:spPr>
          <a:xfrm>
            <a:off x="10163175" y="5762625"/>
            <a:ext cx="7200900" cy="381000"/>
          </a:xfrm>
          <a:prstGeom prst="rect">
            <a:avLst/>
          </a:prstGeom>
          <a:noFill/>
          <a:ln>
            <a:noFill/>
          </a:ln>
        </p:spPr>
        <p:txBody>
          <a:bodyPr anchorCtr="0" anchor="ctr" bIns="0" lIns="0" spcFirstLastPara="1" rIns="0" wrap="square" tIns="0">
            <a:noAutofit/>
          </a:bodyPr>
          <a:lstStyle/>
          <a:p>
            <a:pPr indent="0" lvl="0" marL="0" marR="0" rtl="0" algn="l">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Scalability</a:t>
            </a:r>
            <a:endParaRPr b="0" i="0" sz="3000" u="none" cap="none" strike="noStrike">
              <a:solidFill>
                <a:schemeClr val="dk1"/>
              </a:solidFill>
              <a:latin typeface="Calibri"/>
              <a:ea typeface="Calibri"/>
              <a:cs typeface="Calibri"/>
              <a:sym typeface="Calibri"/>
            </a:endParaRPr>
          </a:p>
        </p:txBody>
      </p:sp>
      <p:sp>
        <p:nvSpPr>
          <p:cNvPr id="202" name="Google Shape;202;g1dd65562061_0_202"/>
          <p:cNvSpPr/>
          <p:nvPr/>
        </p:nvSpPr>
        <p:spPr>
          <a:xfrm>
            <a:off x="687225" y="8699100"/>
            <a:ext cx="1788600" cy="381000"/>
          </a:xfrm>
          <a:prstGeom prst="rect">
            <a:avLst/>
          </a:prstGeom>
          <a:noFill/>
          <a:ln>
            <a:noFill/>
          </a:ln>
        </p:spPr>
        <p:txBody>
          <a:bodyPr anchorCtr="0" anchor="ctr" bIns="0" lIns="0" spcFirstLastPara="1" rIns="0" wrap="square" tIns="0">
            <a:noAutofit/>
          </a:bodyPr>
          <a:lstStyle/>
          <a:p>
            <a:pPr indent="0" lvl="0" marL="0" marR="0" rtl="0" algn="ctr">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Security</a:t>
            </a:r>
            <a:endParaRPr b="0" i="0" sz="3000" u="none" cap="none" strike="noStrike">
              <a:solidFill>
                <a:schemeClr val="dk1"/>
              </a:solidFill>
              <a:latin typeface="Calibri"/>
              <a:ea typeface="Calibri"/>
              <a:cs typeface="Calibri"/>
              <a:sym typeface="Calibri"/>
            </a:endParaRPr>
          </a:p>
        </p:txBody>
      </p:sp>
      <p:sp>
        <p:nvSpPr>
          <p:cNvPr id="203" name="Google Shape;203;g1dd65562061_0_202"/>
          <p:cNvSpPr/>
          <p:nvPr/>
        </p:nvSpPr>
        <p:spPr>
          <a:xfrm>
            <a:off x="6797600" y="8699100"/>
            <a:ext cx="2148000" cy="381000"/>
          </a:xfrm>
          <a:prstGeom prst="rect">
            <a:avLst/>
          </a:prstGeom>
          <a:noFill/>
          <a:ln>
            <a:noFill/>
          </a:ln>
        </p:spPr>
        <p:txBody>
          <a:bodyPr anchorCtr="0" anchor="ctr" bIns="0" lIns="0" spcFirstLastPara="1" rIns="0" wrap="square" tIns="0">
            <a:noAutofit/>
          </a:bodyPr>
          <a:lstStyle/>
          <a:p>
            <a:pPr indent="0" lvl="0" marL="0" marR="0" rtl="0" algn="ctr">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Scalability</a:t>
            </a:r>
            <a:endParaRPr b="0" i="0" sz="3000" u="none" cap="none" strike="noStrike">
              <a:solidFill>
                <a:schemeClr val="dk1"/>
              </a:solidFill>
              <a:latin typeface="Calibri"/>
              <a:ea typeface="Calibri"/>
              <a:cs typeface="Calibri"/>
              <a:sym typeface="Calibri"/>
            </a:endParaRPr>
          </a:p>
        </p:txBody>
      </p:sp>
      <p:sp>
        <p:nvSpPr>
          <p:cNvPr id="204" name="Google Shape;204;g1dd65562061_0_202"/>
          <p:cNvSpPr/>
          <p:nvPr/>
        </p:nvSpPr>
        <p:spPr>
          <a:xfrm>
            <a:off x="2945900" y="3857625"/>
            <a:ext cx="3381600" cy="381000"/>
          </a:xfrm>
          <a:prstGeom prst="rect">
            <a:avLst/>
          </a:prstGeom>
          <a:noFill/>
          <a:ln>
            <a:noFill/>
          </a:ln>
        </p:spPr>
        <p:txBody>
          <a:bodyPr anchorCtr="0" anchor="ctr" bIns="0" lIns="0" spcFirstLastPara="1" rIns="0" wrap="square" tIns="0">
            <a:noAutofit/>
          </a:bodyPr>
          <a:lstStyle/>
          <a:p>
            <a:pPr indent="0" lvl="0" marL="0" marR="0" rtl="0" algn="ctr">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Decentralization</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9" name="Shape 209"/>
        <p:cNvGrpSpPr/>
        <p:nvPr/>
      </p:nvGrpSpPr>
      <p:grpSpPr>
        <a:xfrm>
          <a:off x="0" y="0"/>
          <a:ext cx="0" cy="0"/>
          <a:chOff x="0" y="0"/>
          <a:chExt cx="0" cy="0"/>
        </a:xfrm>
      </p:grpSpPr>
      <p:pic>
        <p:nvPicPr>
          <p:cNvPr descr="preencoded.png" id="210" name="Google Shape;210;p17"/>
          <p:cNvPicPr preferRelativeResize="0"/>
          <p:nvPr/>
        </p:nvPicPr>
        <p:blipFill rotWithShape="1">
          <a:blip r:embed="rId3">
            <a:alphaModFix/>
          </a:blip>
          <a:srcRect b="0" l="0" r="0" t="0"/>
          <a:stretch/>
        </p:blipFill>
        <p:spPr>
          <a:xfrm>
            <a:off x="0" y="6162675"/>
            <a:ext cx="18288000" cy="4124325"/>
          </a:xfrm>
          <a:prstGeom prst="rect">
            <a:avLst/>
          </a:prstGeom>
          <a:noFill/>
          <a:ln>
            <a:noFill/>
          </a:ln>
        </p:spPr>
      </p:pic>
      <p:pic>
        <p:nvPicPr>
          <p:cNvPr descr="preencoded.png" id="211" name="Google Shape;211;p17"/>
          <p:cNvPicPr preferRelativeResize="0"/>
          <p:nvPr/>
        </p:nvPicPr>
        <p:blipFill>
          <a:blip r:embed="rId4">
            <a:alphaModFix/>
          </a:blip>
          <a:stretch>
            <a:fillRect/>
          </a:stretch>
        </p:blipFill>
        <p:spPr>
          <a:xfrm>
            <a:off x="7067550" y="5705475"/>
            <a:ext cx="11220450" cy="4581525"/>
          </a:xfrm>
          <a:prstGeom prst="rect">
            <a:avLst/>
          </a:prstGeom>
          <a:noFill/>
          <a:ln>
            <a:noFill/>
          </a:ln>
        </p:spPr>
      </p:pic>
      <p:pic>
        <p:nvPicPr>
          <p:cNvPr descr="preencoded.png" id="212" name="Google Shape;212;p17"/>
          <p:cNvPicPr preferRelativeResize="0"/>
          <p:nvPr/>
        </p:nvPicPr>
        <p:blipFill rotWithShape="1">
          <a:blip r:embed="rId5">
            <a:alphaModFix/>
          </a:blip>
          <a:srcRect b="0" l="0" r="0" t="0"/>
          <a:stretch/>
        </p:blipFill>
        <p:spPr>
          <a:xfrm>
            <a:off x="0" y="6610350"/>
            <a:ext cx="7496175" cy="3676650"/>
          </a:xfrm>
          <a:prstGeom prst="rect">
            <a:avLst/>
          </a:prstGeom>
          <a:noFill/>
          <a:ln>
            <a:noFill/>
          </a:ln>
        </p:spPr>
      </p:pic>
      <p:pic>
        <p:nvPicPr>
          <p:cNvPr descr="preencoded.png" id="213" name="Google Shape;213;p17"/>
          <p:cNvPicPr preferRelativeResize="0"/>
          <p:nvPr/>
        </p:nvPicPr>
        <p:blipFill rotWithShape="1">
          <a:blip r:embed="rId6">
            <a:alphaModFix/>
          </a:blip>
          <a:srcRect b="0" l="0" r="0" t="0"/>
          <a:stretch/>
        </p:blipFill>
        <p:spPr>
          <a:xfrm>
            <a:off x="0" y="0"/>
            <a:ext cx="18288000" cy="941333"/>
          </a:xfrm>
          <a:prstGeom prst="rect">
            <a:avLst/>
          </a:prstGeom>
          <a:noFill/>
          <a:ln>
            <a:noFill/>
          </a:ln>
        </p:spPr>
      </p:pic>
      <p:sp>
        <p:nvSpPr>
          <p:cNvPr id="214" name="Google Shape;214;p17"/>
          <p:cNvSpPr/>
          <p:nvPr/>
        </p:nvSpPr>
        <p:spPr>
          <a:xfrm>
            <a:off x="983100" y="3581400"/>
            <a:ext cx="107049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chemeClr val="dk1"/>
              </a:buClr>
              <a:buSzPts val="1100"/>
              <a:buFont typeface="Arial"/>
              <a:buNone/>
            </a:pPr>
            <a:r>
              <a:rPr lang="en-US" sz="4800">
                <a:latin typeface="Inter"/>
                <a:ea typeface="Inter"/>
                <a:cs typeface="Inter"/>
                <a:sym typeface="Inter"/>
              </a:rPr>
              <a:t>Polkadot’s mission is to provide </a:t>
            </a:r>
            <a:r>
              <a:rPr b="1" lang="en-US" sz="4800">
                <a:latin typeface="Inter"/>
                <a:ea typeface="Inter"/>
                <a:cs typeface="Inter"/>
                <a:sym typeface="Inter"/>
              </a:rPr>
              <a:t>secure</a:t>
            </a:r>
            <a:r>
              <a:rPr lang="en-US" sz="4800">
                <a:latin typeface="Inter"/>
                <a:ea typeface="Inter"/>
                <a:cs typeface="Inter"/>
                <a:sym typeface="Inter"/>
              </a:rPr>
              <a:t>, </a:t>
            </a:r>
            <a:r>
              <a:rPr b="1" lang="en-US" sz="4800">
                <a:latin typeface="Inter"/>
                <a:ea typeface="Inter"/>
                <a:cs typeface="Inter"/>
                <a:sym typeface="Inter"/>
              </a:rPr>
              <a:t>scalable</a:t>
            </a:r>
            <a:r>
              <a:rPr lang="en-US" sz="4800">
                <a:latin typeface="Inter"/>
                <a:ea typeface="Inter"/>
                <a:cs typeface="Inter"/>
                <a:sym typeface="Inter"/>
              </a:rPr>
              <a:t>, and</a:t>
            </a:r>
            <a:r>
              <a:rPr b="1" lang="en-US" sz="4800">
                <a:latin typeface="Inter"/>
                <a:ea typeface="Inter"/>
                <a:cs typeface="Inter"/>
                <a:sym typeface="Inter"/>
              </a:rPr>
              <a:t> unstoppable </a:t>
            </a:r>
            <a:r>
              <a:rPr lang="en-US" sz="4800">
                <a:latin typeface="Inter"/>
                <a:ea typeface="Inter"/>
                <a:cs typeface="Inter"/>
                <a:sym typeface="Inter"/>
              </a:rPr>
              <a:t>infrastructure for Web3 applications and services.</a:t>
            </a:r>
            <a:endParaRPr sz="4800">
              <a:latin typeface="Inter"/>
              <a:ea typeface="Inter"/>
              <a:cs typeface="Inter"/>
              <a:sym typeface="Inter"/>
            </a:endParaRPr>
          </a:p>
        </p:txBody>
      </p:sp>
      <p:sp>
        <p:nvSpPr>
          <p:cNvPr id="215" name="Google Shape;215;p17"/>
          <p:cNvSpPr/>
          <p:nvPr/>
        </p:nvSpPr>
        <p:spPr>
          <a:xfrm>
            <a:off x="983100" y="1543125"/>
            <a:ext cx="8982000" cy="11334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Clr>
                <a:schemeClr val="dk1"/>
              </a:buClr>
              <a:buSzPts val="1100"/>
              <a:buFont typeface="Arial"/>
              <a:buNone/>
            </a:pPr>
            <a:r>
              <a:rPr lang="en-US" sz="2400">
                <a:solidFill>
                  <a:srgbClr val="383751"/>
                </a:solidFill>
                <a:latin typeface="Inter Light"/>
                <a:ea typeface="Inter Light"/>
                <a:cs typeface="Inter Light"/>
                <a:sym typeface="Inter Light"/>
              </a:rPr>
              <a:t>In one sentence…</a:t>
            </a:r>
            <a:endParaRPr sz="2400">
              <a:solidFill>
                <a:srgbClr val="383751"/>
              </a:solidFill>
              <a:latin typeface="Inter Light"/>
              <a:ea typeface="Inter Light"/>
              <a:cs typeface="Inter Light"/>
              <a:sym typeface="Inter Light"/>
            </a:endParaRPr>
          </a:p>
        </p:txBody>
      </p:sp>
      <p:sp>
        <p:nvSpPr>
          <p:cNvPr id="216" name="Google Shape;216;p17"/>
          <p:cNvSpPr/>
          <p:nvPr/>
        </p:nvSpPr>
        <p:spPr>
          <a:xfrm>
            <a:off x="6086475" y="523054"/>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217" name="Google Shape;217;p17"/>
          <p:cNvSpPr/>
          <p:nvPr/>
        </p:nvSpPr>
        <p:spPr>
          <a:xfrm>
            <a:off x="12163425" y="523054"/>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2" name="Shape 222"/>
        <p:cNvGrpSpPr/>
        <p:nvPr/>
      </p:nvGrpSpPr>
      <p:grpSpPr>
        <a:xfrm>
          <a:off x="0" y="0"/>
          <a:ext cx="0" cy="0"/>
          <a:chOff x="0" y="0"/>
          <a:chExt cx="0" cy="0"/>
        </a:xfrm>
      </p:grpSpPr>
      <p:pic>
        <p:nvPicPr>
          <p:cNvPr descr="preencoded.png" id="223" name="Google Shape;223;g1dd65562061_0_278"/>
          <p:cNvPicPr preferRelativeResize="0"/>
          <p:nvPr/>
        </p:nvPicPr>
        <p:blipFill rotWithShape="1">
          <a:blip r:embed="rId3">
            <a:alphaModFix/>
          </a:blip>
          <a:srcRect b="0" l="0" r="0" t="0"/>
          <a:stretch/>
        </p:blipFill>
        <p:spPr>
          <a:xfrm>
            <a:off x="0" y="0"/>
            <a:ext cx="18288000" cy="941333"/>
          </a:xfrm>
          <a:prstGeom prst="rect">
            <a:avLst/>
          </a:prstGeom>
          <a:noFill/>
          <a:ln>
            <a:noFill/>
          </a:ln>
        </p:spPr>
      </p:pic>
      <p:pic>
        <p:nvPicPr>
          <p:cNvPr descr="preencoded.png" id="224" name="Google Shape;224;g1dd65562061_0_278"/>
          <p:cNvPicPr preferRelativeResize="0"/>
          <p:nvPr/>
        </p:nvPicPr>
        <p:blipFill rotWithShape="1">
          <a:blip r:embed="rId4">
            <a:alphaModFix/>
          </a:blip>
          <a:srcRect b="0" l="0" r="0" t="0"/>
          <a:stretch/>
        </p:blipFill>
        <p:spPr>
          <a:xfrm>
            <a:off x="11010900" y="0"/>
            <a:ext cx="7267575" cy="10287000"/>
          </a:xfrm>
          <a:prstGeom prst="rect">
            <a:avLst/>
          </a:prstGeom>
          <a:noFill/>
          <a:ln>
            <a:noFill/>
          </a:ln>
        </p:spPr>
      </p:pic>
      <p:pic>
        <p:nvPicPr>
          <p:cNvPr descr="preencoded.png" id="225" name="Google Shape;225;g1dd65562061_0_278"/>
          <p:cNvPicPr preferRelativeResize="0"/>
          <p:nvPr/>
        </p:nvPicPr>
        <p:blipFill rotWithShape="1">
          <a:blip r:embed="rId5">
            <a:alphaModFix/>
          </a:blip>
          <a:srcRect b="0" l="0" r="0" t="0"/>
          <a:stretch/>
        </p:blipFill>
        <p:spPr>
          <a:xfrm>
            <a:off x="9458325" y="0"/>
            <a:ext cx="8829675" cy="10287000"/>
          </a:xfrm>
          <a:prstGeom prst="rect">
            <a:avLst/>
          </a:prstGeom>
          <a:noFill/>
          <a:ln>
            <a:noFill/>
          </a:ln>
        </p:spPr>
      </p:pic>
      <p:sp>
        <p:nvSpPr>
          <p:cNvPr id="226" name="Google Shape;226;g1dd65562061_0_278"/>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227" name="Google Shape;227;g1dd65562061_0_278"/>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228" name="Google Shape;228;g1dd65562061_0_278"/>
          <p:cNvSpPr/>
          <p:nvPr/>
        </p:nvSpPr>
        <p:spPr>
          <a:xfrm>
            <a:off x="983100" y="2224500"/>
            <a:ext cx="10704900" cy="61428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chemeClr val="dk1"/>
              </a:buClr>
              <a:buSzPts val="1100"/>
              <a:buFont typeface="Arial"/>
              <a:buNone/>
            </a:pPr>
            <a:r>
              <a:rPr lang="en-US" sz="4800">
                <a:latin typeface="Inter"/>
                <a:ea typeface="Inter"/>
                <a:cs typeface="Inter"/>
                <a:sym typeface="Inter"/>
              </a:rPr>
              <a:t>Polkadot tries to accomplish that mission by solving three problems:</a:t>
            </a:r>
            <a:endParaRPr sz="4800">
              <a:latin typeface="Inter"/>
              <a:ea typeface="Inter"/>
              <a:cs typeface="Inter"/>
              <a:sym typeface="Inter"/>
            </a:endParaRPr>
          </a:p>
          <a:p>
            <a:pPr indent="0" lvl="0" marL="914400" marR="0" rtl="0" algn="l">
              <a:lnSpc>
                <a:spcPct val="120312"/>
              </a:lnSpc>
              <a:spcBef>
                <a:spcPts val="0"/>
              </a:spcBef>
              <a:spcAft>
                <a:spcPts val="0"/>
              </a:spcAft>
              <a:buClr>
                <a:schemeClr val="dk1"/>
              </a:buClr>
              <a:buSzPts val="1100"/>
              <a:buFont typeface="Arial"/>
              <a:buNone/>
            </a:pPr>
            <a:r>
              <a:t/>
            </a:r>
            <a:endParaRPr sz="4800">
              <a:latin typeface="Inter"/>
              <a:ea typeface="Inter"/>
              <a:cs typeface="Inter"/>
              <a:sym typeface="Inter"/>
            </a:endParaRPr>
          </a:p>
          <a:p>
            <a:pPr indent="-533400" lvl="0" marL="1371600" marR="0" rtl="0" algn="l">
              <a:lnSpc>
                <a:spcPct val="150000"/>
              </a:lnSpc>
              <a:spcBef>
                <a:spcPts val="0"/>
              </a:spcBef>
              <a:spcAft>
                <a:spcPts val="0"/>
              </a:spcAft>
              <a:buSzPts val="4800"/>
              <a:buFont typeface="Inter"/>
              <a:buAutoNum type="arabicPeriod"/>
            </a:pPr>
            <a:r>
              <a:rPr b="1" lang="en-US" sz="4800">
                <a:latin typeface="Inter"/>
                <a:ea typeface="Inter"/>
                <a:cs typeface="Inter"/>
                <a:sym typeface="Inter"/>
              </a:rPr>
              <a:t>Computational Scalability</a:t>
            </a:r>
            <a:endParaRPr b="1" sz="4800">
              <a:latin typeface="Inter"/>
              <a:ea typeface="Inter"/>
              <a:cs typeface="Inter"/>
              <a:sym typeface="Inter"/>
            </a:endParaRPr>
          </a:p>
          <a:p>
            <a:pPr indent="-533400" lvl="0" marL="1371600" marR="0" rtl="0" algn="l">
              <a:lnSpc>
                <a:spcPct val="150000"/>
              </a:lnSpc>
              <a:spcBef>
                <a:spcPts val="0"/>
              </a:spcBef>
              <a:spcAft>
                <a:spcPts val="0"/>
              </a:spcAft>
              <a:buSzPts val="4800"/>
              <a:buFont typeface="Inter"/>
              <a:buAutoNum type="arabicPeriod"/>
            </a:pPr>
            <a:r>
              <a:rPr b="1" lang="en-US" sz="4800">
                <a:latin typeface="Inter"/>
                <a:ea typeface="Inter"/>
                <a:cs typeface="Inter"/>
                <a:sym typeface="Inter"/>
              </a:rPr>
              <a:t>Shared Security</a:t>
            </a:r>
            <a:endParaRPr b="1" sz="4800">
              <a:latin typeface="Inter"/>
              <a:ea typeface="Inter"/>
              <a:cs typeface="Inter"/>
              <a:sym typeface="Inter"/>
            </a:endParaRPr>
          </a:p>
          <a:p>
            <a:pPr indent="-533400" lvl="0" marL="1371600" marR="0" rtl="0" algn="l">
              <a:lnSpc>
                <a:spcPct val="150000"/>
              </a:lnSpc>
              <a:spcBef>
                <a:spcPts val="0"/>
              </a:spcBef>
              <a:spcAft>
                <a:spcPts val="0"/>
              </a:spcAft>
              <a:buSzPts val="4800"/>
              <a:buFont typeface="Inter"/>
              <a:buAutoNum type="arabicPeriod"/>
            </a:pPr>
            <a:r>
              <a:rPr b="1" lang="en-US" sz="4800">
                <a:latin typeface="Inter"/>
                <a:ea typeface="Inter"/>
                <a:cs typeface="Inter"/>
                <a:sym typeface="Inter"/>
              </a:rPr>
              <a:t>Interoperability</a:t>
            </a:r>
            <a:endParaRPr b="1" sz="480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F33"/>
        </a:solidFill>
      </p:bgPr>
    </p:bg>
    <p:spTree>
      <p:nvGrpSpPr>
        <p:cNvPr id="233" name="Shape 233"/>
        <p:cNvGrpSpPr/>
        <p:nvPr/>
      </p:nvGrpSpPr>
      <p:grpSpPr>
        <a:xfrm>
          <a:off x="0" y="0"/>
          <a:ext cx="0" cy="0"/>
          <a:chOff x="0" y="0"/>
          <a:chExt cx="0" cy="0"/>
        </a:xfrm>
      </p:grpSpPr>
      <p:pic>
        <p:nvPicPr>
          <p:cNvPr descr="preencoded.png" id="234" name="Google Shape;234;p12"/>
          <p:cNvPicPr preferRelativeResize="0"/>
          <p:nvPr/>
        </p:nvPicPr>
        <p:blipFill rotWithShape="1">
          <a:blip r:embed="rId3">
            <a:alphaModFix/>
          </a:blip>
          <a:srcRect b="0" l="0" r="0" t="0"/>
          <a:stretch/>
        </p:blipFill>
        <p:spPr>
          <a:xfrm>
            <a:off x="0" y="0"/>
            <a:ext cx="17306925" cy="10287000"/>
          </a:xfrm>
          <a:prstGeom prst="rect">
            <a:avLst/>
          </a:prstGeom>
          <a:noFill/>
          <a:ln>
            <a:noFill/>
          </a:ln>
        </p:spPr>
      </p:pic>
      <p:pic>
        <p:nvPicPr>
          <p:cNvPr descr="preencoded.png" id="235" name="Google Shape;235;p12"/>
          <p:cNvPicPr preferRelativeResize="0"/>
          <p:nvPr/>
        </p:nvPicPr>
        <p:blipFill rotWithShape="1">
          <a:blip r:embed="rId4">
            <a:alphaModFix/>
          </a:blip>
          <a:srcRect b="0" l="0" r="0" t="0"/>
          <a:stretch/>
        </p:blipFill>
        <p:spPr>
          <a:xfrm>
            <a:off x="0" y="0"/>
            <a:ext cx="18288000" cy="941338"/>
          </a:xfrm>
          <a:prstGeom prst="rect">
            <a:avLst/>
          </a:prstGeom>
          <a:noFill/>
          <a:ln>
            <a:noFill/>
          </a:ln>
        </p:spPr>
      </p:pic>
      <p:sp>
        <p:nvSpPr>
          <p:cNvPr id="236" name="Google Shape;236;p12"/>
          <p:cNvSpPr/>
          <p:nvPr/>
        </p:nvSpPr>
        <p:spPr>
          <a:xfrm>
            <a:off x="6086475" y="523056"/>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237" name="Google Shape;237;p12"/>
          <p:cNvSpPr/>
          <p:nvPr/>
        </p:nvSpPr>
        <p:spPr>
          <a:xfrm>
            <a:off x="12163425" y="523056"/>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chemeClr val="lt1"/>
                </a:solidFill>
                <a:latin typeface="Inter SemiBold"/>
                <a:ea typeface="Inter SemiBold"/>
                <a:cs typeface="Inter SemiBold"/>
                <a:sym typeface="Inter SemiBold"/>
              </a:rPr>
              <a:t>2023</a:t>
            </a:r>
            <a:endParaRPr b="0" i="0" sz="1950" u="none" cap="none" strike="noStrike">
              <a:solidFill>
                <a:schemeClr val="lt1"/>
              </a:solidFill>
              <a:latin typeface="Calibri"/>
              <a:ea typeface="Calibri"/>
              <a:cs typeface="Calibri"/>
              <a:sym typeface="Calibri"/>
            </a:endParaRPr>
          </a:p>
        </p:txBody>
      </p:sp>
      <p:sp>
        <p:nvSpPr>
          <p:cNvPr id="238" name="Google Shape;238;p12"/>
          <p:cNvSpPr/>
          <p:nvPr/>
        </p:nvSpPr>
        <p:spPr>
          <a:xfrm>
            <a:off x="285750" y="4200525"/>
            <a:ext cx="16268700" cy="1886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13500"/>
              <a:buFont typeface="Arial"/>
              <a:buNone/>
            </a:pPr>
            <a:r>
              <a:rPr b="1" lang="en-US" sz="9600">
                <a:latin typeface="Inter"/>
                <a:ea typeface="Inter"/>
                <a:cs typeface="Inter"/>
                <a:sym typeface="Inter"/>
              </a:rPr>
              <a:t>The</a:t>
            </a:r>
            <a:r>
              <a:rPr b="1" lang="en-US" sz="9600">
                <a:latin typeface="Inter"/>
                <a:ea typeface="Inter"/>
                <a:cs typeface="Inter"/>
                <a:sym typeface="Inter"/>
              </a:rPr>
              <a:t> Decisions</a:t>
            </a:r>
            <a:endParaRPr b="0" i="0" sz="96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f48cb42347_0_3"/>
          <p:cNvSpPr/>
          <p:nvPr/>
        </p:nvSpPr>
        <p:spPr>
          <a:xfrm>
            <a:off x="6290700" y="1394550"/>
            <a:ext cx="107679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Wasm</a:t>
            </a:r>
            <a:endParaRPr b="0" i="0" sz="6000" u="none" cap="none" strike="noStrike">
              <a:solidFill>
                <a:schemeClr val="dk1"/>
              </a:solidFill>
              <a:latin typeface="Calibri"/>
              <a:ea typeface="Calibri"/>
              <a:cs typeface="Calibri"/>
              <a:sym typeface="Calibri"/>
            </a:endParaRPr>
          </a:p>
        </p:txBody>
      </p:sp>
      <p:sp>
        <p:nvSpPr>
          <p:cNvPr id="245" name="Google Shape;245;g1f48cb42347_0_3"/>
          <p:cNvSpPr/>
          <p:nvPr/>
        </p:nvSpPr>
        <p:spPr>
          <a:xfrm>
            <a:off x="6291175" y="3070950"/>
            <a:ext cx="10767900" cy="4786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3600">
                <a:solidFill>
                  <a:srgbClr val="383751"/>
                </a:solidFill>
                <a:latin typeface="Inter Light"/>
                <a:ea typeface="Inter Light"/>
                <a:cs typeface="Inter Light"/>
                <a:sym typeface="Inter Light"/>
              </a:rPr>
              <a:t>WebAssembly is the backbone of Polkadot. It is a fast, safe, and open </a:t>
            </a:r>
            <a:r>
              <a:rPr lang="en-US" sz="3600">
                <a:solidFill>
                  <a:srgbClr val="E6007A"/>
                </a:solidFill>
                <a:latin typeface="Inter Light"/>
                <a:ea typeface="Inter Light"/>
                <a:cs typeface="Inter Light"/>
                <a:sym typeface="Inter Light"/>
              </a:rPr>
              <a:t>meta-protocol</a:t>
            </a:r>
            <a:r>
              <a:rPr lang="en-US" sz="3600">
                <a:solidFill>
                  <a:srgbClr val="383751"/>
                </a:solidFill>
                <a:latin typeface="Inter Light"/>
                <a:ea typeface="Inter Light"/>
                <a:cs typeface="Inter Light"/>
                <a:sym typeface="Inter Light"/>
              </a:rPr>
              <a:t> which powers all of the state transitions of our ecosystem.</a:t>
            </a:r>
            <a:endParaRPr sz="3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0"/>
              </a:spcAft>
              <a:buClr>
                <a:schemeClr val="dk1"/>
              </a:buClr>
              <a:buSzPts val="1100"/>
              <a:buFont typeface="Arial"/>
              <a:buNone/>
            </a:pPr>
            <a:r>
              <a:t/>
            </a:r>
            <a:endParaRPr sz="3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rPr lang="en-US" sz="3600">
                <a:solidFill>
                  <a:srgbClr val="383751"/>
                </a:solidFill>
                <a:latin typeface="Inter Light"/>
                <a:ea typeface="Inter Light"/>
                <a:cs typeface="Inter Light"/>
                <a:sym typeface="Inter Light"/>
              </a:rPr>
              <a:t>It standardizes how chains execute, and allows for any programming language that can be compiled into Wasm to be used to build in Polkadot.</a:t>
            </a:r>
            <a:endParaRPr sz="3600">
              <a:solidFill>
                <a:srgbClr val="383751"/>
              </a:solidFill>
              <a:latin typeface="Inter Light"/>
              <a:ea typeface="Inter Light"/>
              <a:cs typeface="Inter Light"/>
              <a:sym typeface="Inter Light"/>
            </a:endParaRPr>
          </a:p>
        </p:txBody>
      </p:sp>
      <p:pic>
        <p:nvPicPr>
          <p:cNvPr descr="preencoded.png" id="246" name="Google Shape;246;g1f48cb42347_0_3"/>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247" name="Google Shape;247;g1f48cb42347_0_3"/>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248" name="Google Shape;248;g1f48cb42347_0_3"/>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pic>
        <p:nvPicPr>
          <p:cNvPr id="249" name="Google Shape;249;g1f48cb42347_0_3"/>
          <p:cNvPicPr preferRelativeResize="0"/>
          <p:nvPr/>
        </p:nvPicPr>
        <p:blipFill rotWithShape="1">
          <a:blip r:embed="rId4">
            <a:alphaModFix/>
          </a:blip>
          <a:srcRect b="0" l="0" r="0" t="0"/>
          <a:stretch/>
        </p:blipFill>
        <p:spPr>
          <a:xfrm>
            <a:off x="943956" y="3147109"/>
            <a:ext cx="4634200" cy="463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g1dd65562061_0_222"/>
          <p:cNvPicPr preferRelativeResize="0"/>
          <p:nvPr/>
        </p:nvPicPr>
        <p:blipFill>
          <a:blip r:embed="rId3">
            <a:alphaModFix/>
          </a:blip>
          <a:stretch>
            <a:fillRect/>
          </a:stretch>
        </p:blipFill>
        <p:spPr>
          <a:xfrm>
            <a:off x="6592325" y="2400600"/>
            <a:ext cx="12305275" cy="7886399"/>
          </a:xfrm>
          <a:prstGeom prst="rect">
            <a:avLst/>
          </a:prstGeom>
          <a:noFill/>
          <a:ln>
            <a:noFill/>
          </a:ln>
        </p:spPr>
      </p:pic>
      <p:sp>
        <p:nvSpPr>
          <p:cNvPr id="256" name="Google Shape;256;g1dd65562061_0_222"/>
          <p:cNvSpPr/>
          <p:nvPr/>
        </p:nvSpPr>
        <p:spPr>
          <a:xfrm>
            <a:off x="1245475" y="1394538"/>
            <a:ext cx="91155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Sharding</a:t>
            </a:r>
            <a:endParaRPr b="0" i="0" sz="6000" u="none" cap="none" strike="noStrike">
              <a:solidFill>
                <a:schemeClr val="dk1"/>
              </a:solidFill>
              <a:latin typeface="Calibri"/>
              <a:ea typeface="Calibri"/>
              <a:cs typeface="Calibri"/>
              <a:sym typeface="Calibri"/>
            </a:endParaRPr>
          </a:p>
        </p:txBody>
      </p:sp>
      <p:sp>
        <p:nvSpPr>
          <p:cNvPr id="257" name="Google Shape;257;g1dd65562061_0_222"/>
          <p:cNvSpPr/>
          <p:nvPr/>
        </p:nvSpPr>
        <p:spPr>
          <a:xfrm>
            <a:off x="1245475" y="3223350"/>
            <a:ext cx="6551100" cy="1133400"/>
          </a:xfrm>
          <a:prstGeom prst="rect">
            <a:avLst/>
          </a:prstGeom>
          <a:noFill/>
          <a:ln>
            <a:noFill/>
          </a:ln>
        </p:spPr>
        <p:txBody>
          <a:bodyPr anchorCtr="0" anchor="t"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lang="en-US" sz="3600">
                <a:solidFill>
                  <a:srgbClr val="383751"/>
                </a:solidFill>
                <a:latin typeface="Inter Light"/>
                <a:ea typeface="Inter Light"/>
                <a:cs typeface="Inter Light"/>
                <a:sym typeface="Inter Light"/>
              </a:rPr>
              <a:t>Polkadot’s primary scaling solution comes from </a:t>
            </a:r>
            <a:r>
              <a:rPr lang="en-US" sz="3600">
                <a:solidFill>
                  <a:srgbClr val="E6007A"/>
                </a:solidFill>
                <a:latin typeface="Inter Light"/>
                <a:ea typeface="Inter Light"/>
                <a:cs typeface="Inter Light"/>
                <a:sym typeface="Inter Light"/>
              </a:rPr>
              <a:t>parallelization</a:t>
            </a:r>
            <a:r>
              <a:rPr lang="en-US" sz="3600">
                <a:solidFill>
                  <a:srgbClr val="383751"/>
                </a:solidFill>
                <a:latin typeface="Inter Light"/>
                <a:ea typeface="Inter Light"/>
                <a:cs typeface="Inter Light"/>
                <a:sym typeface="Inter Light"/>
              </a:rPr>
              <a:t> of execution allowed by creating separate data shards.</a:t>
            </a:r>
            <a:endParaRPr sz="36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2400"/>
              <a:buFont typeface="Arial"/>
              <a:buNone/>
            </a:pPr>
            <a:r>
              <a:t/>
            </a:r>
            <a:endParaRPr sz="36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2400"/>
              <a:buFont typeface="Arial"/>
              <a:buNone/>
            </a:pPr>
            <a:r>
              <a:rPr lang="en-US" sz="3600">
                <a:solidFill>
                  <a:srgbClr val="383751"/>
                </a:solidFill>
                <a:latin typeface="Inter Light"/>
                <a:ea typeface="Inter Light"/>
                <a:cs typeface="Inter Light"/>
                <a:sym typeface="Inter Light"/>
              </a:rPr>
              <a:t>These parallel chains are called </a:t>
            </a:r>
            <a:r>
              <a:rPr lang="en-US" sz="3600">
                <a:solidFill>
                  <a:srgbClr val="E6007A"/>
                </a:solidFill>
                <a:latin typeface="Inter Light"/>
                <a:ea typeface="Inter Light"/>
                <a:cs typeface="Inter Light"/>
                <a:sym typeface="Inter Light"/>
              </a:rPr>
              <a:t>Parachains</a:t>
            </a:r>
            <a:r>
              <a:rPr lang="en-US" sz="3600">
                <a:solidFill>
                  <a:srgbClr val="383751"/>
                </a:solidFill>
                <a:latin typeface="Inter Light"/>
                <a:ea typeface="Inter Light"/>
                <a:cs typeface="Inter Light"/>
                <a:sym typeface="Inter Light"/>
              </a:rPr>
              <a:t>.</a:t>
            </a:r>
            <a:endParaRPr b="0" i="0" sz="3600" u="none" cap="none" strike="noStrike">
              <a:solidFill>
                <a:schemeClr val="dk1"/>
              </a:solidFill>
              <a:latin typeface="Calibri"/>
              <a:ea typeface="Calibri"/>
              <a:cs typeface="Calibri"/>
              <a:sym typeface="Calibri"/>
            </a:endParaRPr>
          </a:p>
        </p:txBody>
      </p:sp>
      <p:pic>
        <p:nvPicPr>
          <p:cNvPr descr="preencoded.png" id="258" name="Google Shape;258;g1dd65562061_0_222"/>
          <p:cNvPicPr preferRelativeResize="0"/>
          <p:nvPr/>
        </p:nvPicPr>
        <p:blipFill rotWithShape="1">
          <a:blip r:embed="rId4">
            <a:alphaModFix/>
          </a:blip>
          <a:srcRect b="0" l="0" r="0" t="0"/>
          <a:stretch/>
        </p:blipFill>
        <p:spPr>
          <a:xfrm>
            <a:off x="0" y="0"/>
            <a:ext cx="18288000" cy="941334"/>
          </a:xfrm>
          <a:prstGeom prst="rect">
            <a:avLst/>
          </a:prstGeom>
          <a:noFill/>
          <a:ln>
            <a:noFill/>
          </a:ln>
        </p:spPr>
      </p:pic>
      <p:sp>
        <p:nvSpPr>
          <p:cNvPr id="259" name="Google Shape;259;g1dd65562061_0_222"/>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260" name="Google Shape;260;g1dd65562061_0_222"/>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1dd65562061_0_249"/>
          <p:cNvPicPr preferRelativeResize="0"/>
          <p:nvPr/>
        </p:nvPicPr>
        <p:blipFill>
          <a:blip r:embed="rId3">
            <a:alphaModFix/>
          </a:blip>
          <a:stretch>
            <a:fillRect/>
          </a:stretch>
        </p:blipFill>
        <p:spPr>
          <a:xfrm>
            <a:off x="-228612" y="3210627"/>
            <a:ext cx="9272877" cy="5761297"/>
          </a:xfrm>
          <a:prstGeom prst="rect">
            <a:avLst/>
          </a:prstGeom>
          <a:noFill/>
          <a:ln>
            <a:noFill/>
          </a:ln>
        </p:spPr>
      </p:pic>
      <p:sp>
        <p:nvSpPr>
          <p:cNvPr id="267" name="Google Shape;267;g1dd65562061_0_249"/>
          <p:cNvSpPr/>
          <p:nvPr/>
        </p:nvSpPr>
        <p:spPr>
          <a:xfrm>
            <a:off x="7943025" y="1394538"/>
            <a:ext cx="9115500" cy="1676400"/>
          </a:xfrm>
          <a:prstGeom prst="rect">
            <a:avLst/>
          </a:prstGeom>
          <a:noFill/>
          <a:ln>
            <a:noFill/>
          </a:ln>
        </p:spPr>
        <p:txBody>
          <a:bodyPr anchorCtr="0" anchor="ctr" bIns="0" lIns="0" spcFirstLastPara="1" rIns="0" wrap="square" tIns="0">
            <a:noAutofit/>
          </a:bodyPr>
          <a:lstStyle/>
          <a:p>
            <a:pPr indent="0" lvl="0" marL="0" marR="0" rtl="0" algn="r">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App-Chains</a:t>
            </a:r>
            <a:endParaRPr b="0" i="0" sz="6000" u="none" cap="none" strike="noStrike">
              <a:solidFill>
                <a:schemeClr val="dk1"/>
              </a:solidFill>
              <a:latin typeface="Calibri"/>
              <a:ea typeface="Calibri"/>
              <a:cs typeface="Calibri"/>
              <a:sym typeface="Calibri"/>
            </a:endParaRPr>
          </a:p>
        </p:txBody>
      </p:sp>
      <p:sp>
        <p:nvSpPr>
          <p:cNvPr id="268" name="Google Shape;268;g1dd65562061_0_249"/>
          <p:cNvSpPr/>
          <p:nvPr/>
        </p:nvSpPr>
        <p:spPr>
          <a:xfrm>
            <a:off x="8686675" y="3223350"/>
            <a:ext cx="8372100" cy="1133400"/>
          </a:xfrm>
          <a:prstGeom prst="rect">
            <a:avLst/>
          </a:prstGeom>
          <a:noFill/>
          <a:ln>
            <a:noFill/>
          </a:ln>
        </p:spPr>
        <p:txBody>
          <a:bodyPr anchorCtr="0" anchor="t" bIns="0" lIns="0" spcFirstLastPara="1" rIns="0" wrap="square" tIns="0">
            <a:noAutofit/>
          </a:bodyPr>
          <a:lstStyle/>
          <a:p>
            <a:pPr indent="0" lvl="0" marL="0" marR="0" rtl="0" algn="r">
              <a:lnSpc>
                <a:spcPct val="121875"/>
              </a:lnSpc>
              <a:spcBef>
                <a:spcPts val="0"/>
              </a:spcBef>
              <a:spcAft>
                <a:spcPts val="0"/>
              </a:spcAft>
              <a:buClr>
                <a:srgbClr val="000000"/>
              </a:buClr>
              <a:buSzPts val="2400"/>
              <a:buFont typeface="Arial"/>
              <a:buNone/>
            </a:pPr>
            <a:r>
              <a:rPr lang="en-US" sz="3600">
                <a:solidFill>
                  <a:srgbClr val="383751"/>
                </a:solidFill>
                <a:latin typeface="Inter Light"/>
                <a:ea typeface="Inter Light"/>
                <a:cs typeface="Inter Light"/>
                <a:sym typeface="Inter Light"/>
              </a:rPr>
              <a:t>Another key scaling decision is the </a:t>
            </a:r>
            <a:r>
              <a:rPr lang="en-US" sz="3600">
                <a:solidFill>
                  <a:srgbClr val="383751"/>
                </a:solidFill>
                <a:latin typeface="Inter Light"/>
                <a:ea typeface="Inter Light"/>
                <a:cs typeface="Inter Light"/>
                <a:sym typeface="Inter Light"/>
              </a:rPr>
              <a:t>choice</a:t>
            </a:r>
            <a:r>
              <a:rPr lang="en-US" sz="3600">
                <a:solidFill>
                  <a:srgbClr val="383751"/>
                </a:solidFill>
                <a:latin typeface="Inter Light"/>
                <a:ea typeface="Inter Light"/>
                <a:cs typeface="Inter Light"/>
                <a:sym typeface="Inter Light"/>
              </a:rPr>
              <a:t> of </a:t>
            </a:r>
            <a:r>
              <a:rPr lang="en-US" sz="3600">
                <a:solidFill>
                  <a:srgbClr val="E6007A"/>
                </a:solidFill>
                <a:latin typeface="Inter Light"/>
                <a:ea typeface="Inter Light"/>
                <a:cs typeface="Inter Light"/>
                <a:sym typeface="Inter Light"/>
              </a:rPr>
              <a:t>heterogeneous</a:t>
            </a:r>
            <a:r>
              <a:rPr lang="en-US" sz="3600">
                <a:solidFill>
                  <a:srgbClr val="383751"/>
                </a:solidFill>
                <a:latin typeface="Inter Light"/>
                <a:ea typeface="Inter Light"/>
                <a:cs typeface="Inter Light"/>
                <a:sym typeface="Inter Light"/>
              </a:rPr>
              <a:t> shards, allowing for application specific chains.</a:t>
            </a:r>
            <a:endParaRPr sz="3600">
              <a:solidFill>
                <a:srgbClr val="383751"/>
              </a:solidFill>
              <a:latin typeface="Inter Light"/>
              <a:ea typeface="Inter Light"/>
              <a:cs typeface="Inter Light"/>
              <a:sym typeface="Inter Light"/>
            </a:endParaRPr>
          </a:p>
          <a:p>
            <a:pPr indent="0" lvl="0" marL="0" marR="0" rtl="0" algn="r">
              <a:lnSpc>
                <a:spcPct val="121875"/>
              </a:lnSpc>
              <a:spcBef>
                <a:spcPts val="0"/>
              </a:spcBef>
              <a:spcAft>
                <a:spcPts val="0"/>
              </a:spcAft>
              <a:buClr>
                <a:srgbClr val="000000"/>
              </a:buClr>
              <a:buSzPts val="2400"/>
              <a:buFont typeface="Arial"/>
              <a:buNone/>
            </a:pPr>
            <a:r>
              <a:t/>
            </a:r>
            <a:endParaRPr sz="3600">
              <a:solidFill>
                <a:srgbClr val="383751"/>
              </a:solidFill>
              <a:latin typeface="Inter Light"/>
              <a:ea typeface="Inter Light"/>
              <a:cs typeface="Inter Light"/>
              <a:sym typeface="Inter Light"/>
            </a:endParaRPr>
          </a:p>
          <a:p>
            <a:pPr indent="0" lvl="0" marL="0" rtl="0" algn="r">
              <a:lnSpc>
                <a:spcPct val="115000"/>
              </a:lnSpc>
              <a:spcBef>
                <a:spcPts val="1200"/>
              </a:spcBef>
              <a:spcAft>
                <a:spcPts val="1200"/>
              </a:spcAft>
              <a:buClr>
                <a:schemeClr val="dk1"/>
              </a:buClr>
              <a:buSzPts val="1100"/>
              <a:buFont typeface="Arial"/>
              <a:buNone/>
            </a:pPr>
            <a:r>
              <a:rPr lang="en-US" sz="3600">
                <a:solidFill>
                  <a:srgbClr val="383751"/>
                </a:solidFill>
                <a:latin typeface="Inter Light"/>
                <a:ea typeface="Inter Light"/>
                <a:cs typeface="Inter Light"/>
                <a:sym typeface="Inter Light"/>
              </a:rPr>
              <a:t>Specialized solutions for problems are more performant than generalized solutions, as they can incorporate more details about the problem space.</a:t>
            </a:r>
            <a:endParaRPr sz="3600">
              <a:solidFill>
                <a:srgbClr val="383751"/>
              </a:solidFill>
              <a:latin typeface="Inter Light"/>
              <a:ea typeface="Inter Light"/>
              <a:cs typeface="Inter Light"/>
              <a:sym typeface="Inter Light"/>
            </a:endParaRPr>
          </a:p>
        </p:txBody>
      </p:sp>
      <p:pic>
        <p:nvPicPr>
          <p:cNvPr descr="preencoded.png" id="269" name="Google Shape;269;g1dd65562061_0_249"/>
          <p:cNvPicPr preferRelativeResize="0"/>
          <p:nvPr/>
        </p:nvPicPr>
        <p:blipFill rotWithShape="1">
          <a:blip r:embed="rId4">
            <a:alphaModFix/>
          </a:blip>
          <a:srcRect b="0" l="0" r="0" t="0"/>
          <a:stretch/>
        </p:blipFill>
        <p:spPr>
          <a:xfrm>
            <a:off x="0" y="0"/>
            <a:ext cx="18288000" cy="941334"/>
          </a:xfrm>
          <a:prstGeom prst="rect">
            <a:avLst/>
          </a:prstGeom>
          <a:noFill/>
          <a:ln>
            <a:noFill/>
          </a:ln>
        </p:spPr>
      </p:pic>
      <p:sp>
        <p:nvSpPr>
          <p:cNvPr id="270" name="Google Shape;270;g1dd65562061_0_249"/>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271" name="Google Shape;271;g1dd65562061_0_249"/>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F33"/>
        </a:solidFill>
      </p:bgPr>
    </p:bg>
    <p:spTree>
      <p:nvGrpSpPr>
        <p:cNvPr id="70" name="Shape 70"/>
        <p:cNvGrpSpPr/>
        <p:nvPr/>
      </p:nvGrpSpPr>
      <p:grpSpPr>
        <a:xfrm>
          <a:off x="0" y="0"/>
          <a:ext cx="0" cy="0"/>
          <a:chOff x="0" y="0"/>
          <a:chExt cx="0" cy="0"/>
        </a:xfrm>
      </p:grpSpPr>
      <p:pic>
        <p:nvPicPr>
          <p:cNvPr descr="preencoded.png" id="71" name="Google Shape;71;p6"/>
          <p:cNvPicPr preferRelativeResize="0"/>
          <p:nvPr/>
        </p:nvPicPr>
        <p:blipFill rotWithShape="1">
          <a:blip r:embed="rId3">
            <a:alphaModFix/>
          </a:blip>
          <a:srcRect b="0" l="0" r="0" t="0"/>
          <a:stretch/>
        </p:blipFill>
        <p:spPr>
          <a:xfrm>
            <a:off x="0" y="0"/>
            <a:ext cx="18288000" cy="941334"/>
          </a:xfrm>
          <a:prstGeom prst="rect">
            <a:avLst/>
          </a:prstGeom>
          <a:noFill/>
          <a:ln>
            <a:noFill/>
          </a:ln>
        </p:spPr>
      </p:pic>
      <p:pic>
        <p:nvPicPr>
          <p:cNvPr descr="preencoded.png" id="72" name="Google Shape;72;p6"/>
          <p:cNvPicPr preferRelativeResize="0"/>
          <p:nvPr/>
        </p:nvPicPr>
        <p:blipFill rotWithShape="1">
          <a:blip r:embed="rId4">
            <a:alphaModFix/>
          </a:blip>
          <a:srcRect b="0" l="0" r="0" t="0"/>
          <a:stretch/>
        </p:blipFill>
        <p:spPr>
          <a:xfrm>
            <a:off x="9286875" y="2733675"/>
            <a:ext cx="9001125" cy="7553325"/>
          </a:xfrm>
          <a:prstGeom prst="rect">
            <a:avLst/>
          </a:prstGeom>
          <a:noFill/>
          <a:ln>
            <a:noFill/>
          </a:ln>
        </p:spPr>
      </p:pic>
      <p:sp>
        <p:nvSpPr>
          <p:cNvPr id="73" name="Google Shape;73;p6"/>
          <p:cNvSpPr/>
          <p:nvPr/>
        </p:nvSpPr>
        <p:spPr>
          <a:xfrm>
            <a:off x="6086475" y="523055"/>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74" name="Google Shape;74;p6"/>
          <p:cNvSpPr/>
          <p:nvPr/>
        </p:nvSpPr>
        <p:spPr>
          <a:xfrm>
            <a:off x="12163425" y="523055"/>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75" name="Google Shape;75;p6"/>
          <p:cNvSpPr/>
          <p:nvPr/>
        </p:nvSpPr>
        <p:spPr>
          <a:xfrm>
            <a:off x="1038225" y="3495675"/>
            <a:ext cx="8677275" cy="32956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0"/>
              <a:buFont typeface="Arial"/>
              <a:buNone/>
            </a:pPr>
            <a:r>
              <a:rPr b="1" lang="en-US" sz="8250">
                <a:latin typeface="Inter"/>
                <a:ea typeface="Inter"/>
                <a:cs typeface="Inter"/>
                <a:sym typeface="Inter"/>
              </a:rPr>
              <a:t>The Decision Making Process</a:t>
            </a:r>
            <a:endParaRPr b="0" i="0" sz="825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dd65562061_0_2398"/>
          <p:cNvSpPr/>
          <p:nvPr/>
        </p:nvSpPr>
        <p:spPr>
          <a:xfrm>
            <a:off x="1245475" y="1394538"/>
            <a:ext cx="91155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Interoperability</a:t>
            </a:r>
            <a:endParaRPr b="0" i="0" sz="6000" u="none" cap="none" strike="noStrike">
              <a:solidFill>
                <a:schemeClr val="dk1"/>
              </a:solidFill>
              <a:latin typeface="Calibri"/>
              <a:ea typeface="Calibri"/>
              <a:cs typeface="Calibri"/>
              <a:sym typeface="Calibri"/>
            </a:endParaRPr>
          </a:p>
        </p:txBody>
      </p:sp>
      <p:sp>
        <p:nvSpPr>
          <p:cNvPr id="278" name="Google Shape;278;g1dd65562061_0_2398"/>
          <p:cNvSpPr/>
          <p:nvPr/>
        </p:nvSpPr>
        <p:spPr>
          <a:xfrm>
            <a:off x="1245475" y="3223350"/>
            <a:ext cx="6551100" cy="1133400"/>
          </a:xfrm>
          <a:prstGeom prst="rect">
            <a:avLst/>
          </a:prstGeom>
          <a:noFill/>
          <a:ln>
            <a:noFill/>
          </a:ln>
        </p:spPr>
        <p:txBody>
          <a:bodyPr anchorCtr="0" anchor="t"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lang="en-US" sz="3600">
                <a:solidFill>
                  <a:srgbClr val="383751"/>
                </a:solidFill>
                <a:latin typeface="Inter Light"/>
                <a:ea typeface="Inter Light"/>
                <a:cs typeface="Inter Light"/>
                <a:sym typeface="Inter Light"/>
              </a:rPr>
              <a:t>Individual application chains will inherently lack the ability to provide a full suite of solutions </a:t>
            </a:r>
            <a:r>
              <a:rPr lang="en-US" sz="3600">
                <a:solidFill>
                  <a:srgbClr val="383751"/>
                </a:solidFill>
                <a:latin typeface="Inter Light"/>
                <a:ea typeface="Inter Light"/>
                <a:cs typeface="Inter Light"/>
                <a:sym typeface="Inter Light"/>
              </a:rPr>
              <a:t>for end users.</a:t>
            </a:r>
            <a:endParaRPr sz="36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2400"/>
              <a:buFont typeface="Arial"/>
              <a:buNone/>
            </a:pPr>
            <a:r>
              <a:t/>
            </a:r>
            <a:endParaRPr sz="36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rPr lang="en-US" sz="3600">
                <a:solidFill>
                  <a:srgbClr val="383751"/>
                </a:solidFill>
                <a:latin typeface="Inter Light"/>
                <a:ea typeface="Inter Light"/>
                <a:cs typeface="Inter Light"/>
                <a:sym typeface="Inter Light"/>
              </a:rPr>
              <a:t>Interoperability allows</a:t>
            </a:r>
            <a:r>
              <a:rPr lang="en-US" sz="3600">
                <a:solidFill>
                  <a:srgbClr val="383751"/>
                </a:solidFill>
                <a:latin typeface="Inter Light"/>
                <a:ea typeface="Inter Light"/>
                <a:cs typeface="Inter Light"/>
                <a:sym typeface="Inter Light"/>
              </a:rPr>
              <a:t> parachains to work together to complete, complex end-to-end scenarios.</a:t>
            </a:r>
            <a:endParaRPr sz="3600">
              <a:solidFill>
                <a:srgbClr val="383751"/>
              </a:solidFill>
              <a:latin typeface="Inter Light"/>
              <a:ea typeface="Inter Light"/>
              <a:cs typeface="Inter Light"/>
              <a:sym typeface="Inter Light"/>
            </a:endParaRPr>
          </a:p>
        </p:txBody>
      </p:sp>
      <p:pic>
        <p:nvPicPr>
          <p:cNvPr descr="preencoded.png" id="279" name="Google Shape;279;g1dd65562061_0_2398"/>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280" name="Google Shape;280;g1dd65562061_0_2398"/>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281" name="Google Shape;281;g1dd65562061_0_2398"/>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pic>
        <p:nvPicPr>
          <p:cNvPr id="282" name="Google Shape;282;g1dd65562061_0_2398"/>
          <p:cNvPicPr preferRelativeResize="0"/>
          <p:nvPr/>
        </p:nvPicPr>
        <p:blipFill>
          <a:blip r:embed="rId4">
            <a:alphaModFix/>
          </a:blip>
          <a:stretch>
            <a:fillRect/>
          </a:stretch>
        </p:blipFill>
        <p:spPr>
          <a:xfrm>
            <a:off x="8270777" y="1782112"/>
            <a:ext cx="9212927" cy="6722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dd65562061_0_2410"/>
          <p:cNvSpPr/>
          <p:nvPr/>
        </p:nvSpPr>
        <p:spPr>
          <a:xfrm>
            <a:off x="-125" y="0"/>
            <a:ext cx="9144000" cy="10287000"/>
          </a:xfrm>
          <a:prstGeom prst="rect">
            <a:avLst/>
          </a:prstGeom>
          <a:solidFill>
            <a:srgbClr val="28123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1dd65562061_0_2410"/>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chemeClr val="lt1"/>
                </a:solidFill>
                <a:latin typeface="Inter SemiBold"/>
                <a:ea typeface="Inter SemiBold"/>
                <a:cs typeface="Inter SemiBold"/>
                <a:sym typeface="Inter SemiBold"/>
              </a:rPr>
              <a:t>Polkadot Presentati</a:t>
            </a:r>
            <a:r>
              <a:rPr b="0" i="0" lang="en-US" sz="1950" u="none" cap="none" strike="noStrike">
                <a:solidFill>
                  <a:schemeClr val="dk1"/>
                </a:solidFill>
                <a:latin typeface="Inter SemiBold"/>
                <a:ea typeface="Inter SemiBold"/>
                <a:cs typeface="Inter SemiBold"/>
                <a:sym typeface="Inter SemiBold"/>
              </a:rPr>
              <a:t>on</a:t>
            </a:r>
            <a:endParaRPr b="0" i="0" sz="1950" u="none" cap="none" strike="noStrike">
              <a:solidFill>
                <a:schemeClr val="dk1"/>
              </a:solidFill>
              <a:latin typeface="Calibri"/>
              <a:ea typeface="Calibri"/>
              <a:cs typeface="Calibri"/>
              <a:sym typeface="Calibri"/>
            </a:endParaRPr>
          </a:p>
        </p:txBody>
      </p:sp>
      <p:sp>
        <p:nvSpPr>
          <p:cNvPr id="290" name="Google Shape;290;g1dd65562061_0_2410"/>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chemeClr val="dk1"/>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291" name="Google Shape;291;g1dd65562061_0_2410"/>
          <p:cNvSpPr/>
          <p:nvPr/>
        </p:nvSpPr>
        <p:spPr>
          <a:xfrm>
            <a:off x="-125" y="1307513"/>
            <a:ext cx="9144000" cy="16764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6000">
                <a:solidFill>
                  <a:schemeClr val="lt1"/>
                </a:solidFill>
                <a:latin typeface="Inter"/>
                <a:ea typeface="Inter"/>
                <a:cs typeface="Inter"/>
                <a:sym typeface="Inter"/>
              </a:rPr>
              <a:t>XCMP</a:t>
            </a:r>
            <a:endParaRPr b="1" sz="6000">
              <a:solidFill>
                <a:schemeClr val="lt1"/>
              </a:solidFill>
              <a:latin typeface="Inter"/>
              <a:ea typeface="Inter"/>
              <a:cs typeface="Inter"/>
              <a:sym typeface="Inter"/>
            </a:endParaRPr>
          </a:p>
          <a:p>
            <a:pPr indent="0" lvl="0" marL="0" marR="0" rtl="0" algn="ctr">
              <a:lnSpc>
                <a:spcPct val="120312"/>
              </a:lnSpc>
              <a:spcBef>
                <a:spcPts val="0"/>
              </a:spcBef>
              <a:spcAft>
                <a:spcPts val="0"/>
              </a:spcAft>
              <a:buClr>
                <a:srgbClr val="000000"/>
              </a:buClr>
              <a:buSzPts val="4800"/>
              <a:buFont typeface="Arial"/>
              <a:buNone/>
            </a:pPr>
            <a:r>
              <a:rPr b="1" lang="en-US" sz="3000">
                <a:solidFill>
                  <a:schemeClr val="lt1"/>
                </a:solidFill>
                <a:latin typeface="Inter"/>
                <a:ea typeface="Inter"/>
                <a:cs typeface="Inter"/>
                <a:sym typeface="Inter"/>
              </a:rPr>
              <a:t>Cross-Chain Message-Passing</a:t>
            </a:r>
            <a:endParaRPr b="1" sz="3000">
              <a:solidFill>
                <a:schemeClr val="lt1"/>
              </a:solidFill>
              <a:latin typeface="Inter"/>
              <a:ea typeface="Inter"/>
              <a:cs typeface="Inter"/>
              <a:sym typeface="Inter"/>
            </a:endParaRPr>
          </a:p>
        </p:txBody>
      </p:sp>
      <p:sp>
        <p:nvSpPr>
          <p:cNvPr id="292" name="Google Shape;292;g1dd65562061_0_2410"/>
          <p:cNvSpPr/>
          <p:nvPr/>
        </p:nvSpPr>
        <p:spPr>
          <a:xfrm>
            <a:off x="9144000" y="1307513"/>
            <a:ext cx="9144000" cy="16764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6000">
                <a:solidFill>
                  <a:schemeClr val="dk1"/>
                </a:solidFill>
                <a:latin typeface="Inter"/>
                <a:ea typeface="Inter"/>
                <a:cs typeface="Inter"/>
                <a:sym typeface="Inter"/>
              </a:rPr>
              <a:t>XCM</a:t>
            </a:r>
            <a:endParaRPr b="1" sz="1800">
              <a:solidFill>
                <a:schemeClr val="dk1"/>
              </a:solidFill>
              <a:latin typeface="Inter"/>
              <a:ea typeface="Inter"/>
              <a:cs typeface="Inter"/>
              <a:sym typeface="Inter"/>
            </a:endParaRPr>
          </a:p>
          <a:p>
            <a:pPr indent="0" lvl="0" marL="0" marR="0" rtl="0" algn="ctr">
              <a:lnSpc>
                <a:spcPct val="120312"/>
              </a:lnSpc>
              <a:spcBef>
                <a:spcPts val="0"/>
              </a:spcBef>
              <a:spcAft>
                <a:spcPts val="0"/>
              </a:spcAft>
              <a:buClr>
                <a:srgbClr val="000000"/>
              </a:buClr>
              <a:buSzPts val="4800"/>
              <a:buFont typeface="Arial"/>
              <a:buNone/>
            </a:pPr>
            <a:r>
              <a:rPr b="1" lang="en-US" sz="3000">
                <a:solidFill>
                  <a:schemeClr val="dk1"/>
                </a:solidFill>
                <a:latin typeface="Inter"/>
                <a:ea typeface="Inter"/>
                <a:cs typeface="Inter"/>
                <a:sym typeface="Inter"/>
              </a:rPr>
              <a:t>Cross-Consensus Message Format</a:t>
            </a:r>
            <a:endParaRPr b="1" sz="3000">
              <a:solidFill>
                <a:schemeClr val="dk1"/>
              </a:solidFill>
              <a:latin typeface="Inter"/>
              <a:ea typeface="Inter"/>
              <a:cs typeface="Inter"/>
              <a:sym typeface="Inter"/>
            </a:endParaRPr>
          </a:p>
        </p:txBody>
      </p:sp>
      <p:cxnSp>
        <p:nvCxnSpPr>
          <p:cNvPr id="293" name="Google Shape;293;g1dd65562061_0_2410"/>
          <p:cNvCxnSpPr/>
          <p:nvPr/>
        </p:nvCxnSpPr>
        <p:spPr>
          <a:xfrm>
            <a:off x="3133164" y="5541398"/>
            <a:ext cx="2624400" cy="864900"/>
          </a:xfrm>
          <a:prstGeom prst="straightConnector1">
            <a:avLst/>
          </a:prstGeom>
          <a:noFill/>
          <a:ln cap="flat" cmpd="sng" w="19050">
            <a:solidFill>
              <a:srgbClr val="FF1864"/>
            </a:solidFill>
            <a:prstDash val="solid"/>
            <a:round/>
            <a:headEnd len="med" w="med" type="none"/>
            <a:tailEnd len="med" w="med" type="none"/>
          </a:ln>
        </p:spPr>
      </p:cxnSp>
      <p:cxnSp>
        <p:nvCxnSpPr>
          <p:cNvPr id="294" name="Google Shape;294;g1dd65562061_0_2410"/>
          <p:cNvCxnSpPr/>
          <p:nvPr/>
        </p:nvCxnSpPr>
        <p:spPr>
          <a:xfrm flipH="1" rot="10800000">
            <a:off x="3133164" y="5410298"/>
            <a:ext cx="2132700" cy="131100"/>
          </a:xfrm>
          <a:prstGeom prst="straightConnector1">
            <a:avLst/>
          </a:prstGeom>
          <a:noFill/>
          <a:ln cap="flat" cmpd="sng" w="19050">
            <a:solidFill>
              <a:srgbClr val="FF1864"/>
            </a:solidFill>
            <a:prstDash val="solid"/>
            <a:round/>
            <a:headEnd len="med" w="med" type="none"/>
            <a:tailEnd len="med" w="med" type="none"/>
          </a:ln>
        </p:spPr>
      </p:cxnSp>
      <p:cxnSp>
        <p:nvCxnSpPr>
          <p:cNvPr id="295" name="Google Shape;295;g1dd65562061_0_2410"/>
          <p:cNvCxnSpPr/>
          <p:nvPr/>
        </p:nvCxnSpPr>
        <p:spPr>
          <a:xfrm flipH="1" rot="10800000">
            <a:off x="3133164" y="5038898"/>
            <a:ext cx="1017000" cy="502500"/>
          </a:xfrm>
          <a:prstGeom prst="straightConnector1">
            <a:avLst/>
          </a:prstGeom>
          <a:noFill/>
          <a:ln cap="flat" cmpd="sng" w="19050">
            <a:solidFill>
              <a:srgbClr val="FF1864"/>
            </a:solidFill>
            <a:prstDash val="solid"/>
            <a:round/>
            <a:headEnd len="med" w="med" type="none"/>
            <a:tailEnd len="med" w="med" type="none"/>
          </a:ln>
        </p:spPr>
      </p:cxnSp>
      <p:cxnSp>
        <p:nvCxnSpPr>
          <p:cNvPr id="296" name="Google Shape;296;g1dd65562061_0_2410"/>
          <p:cNvCxnSpPr/>
          <p:nvPr/>
        </p:nvCxnSpPr>
        <p:spPr>
          <a:xfrm>
            <a:off x="3133164" y="5541398"/>
            <a:ext cx="141300" cy="2088300"/>
          </a:xfrm>
          <a:prstGeom prst="straightConnector1">
            <a:avLst/>
          </a:prstGeom>
          <a:noFill/>
          <a:ln cap="flat" cmpd="sng" w="19050">
            <a:solidFill>
              <a:srgbClr val="FF1864"/>
            </a:solidFill>
            <a:prstDash val="solid"/>
            <a:round/>
            <a:headEnd len="med" w="med" type="none"/>
            <a:tailEnd len="med" w="med" type="none"/>
          </a:ln>
        </p:spPr>
      </p:cxnSp>
      <p:cxnSp>
        <p:nvCxnSpPr>
          <p:cNvPr id="297" name="Google Shape;297;g1dd65562061_0_2410"/>
          <p:cNvCxnSpPr/>
          <p:nvPr/>
        </p:nvCxnSpPr>
        <p:spPr>
          <a:xfrm flipH="1">
            <a:off x="2770164" y="5541398"/>
            <a:ext cx="363000" cy="1080900"/>
          </a:xfrm>
          <a:prstGeom prst="straightConnector1">
            <a:avLst/>
          </a:prstGeom>
          <a:noFill/>
          <a:ln cap="flat" cmpd="sng" w="19050">
            <a:solidFill>
              <a:srgbClr val="FF1864"/>
            </a:solidFill>
            <a:prstDash val="solid"/>
            <a:round/>
            <a:headEnd len="med" w="med" type="none"/>
            <a:tailEnd len="med" w="med" type="none"/>
          </a:ln>
        </p:spPr>
      </p:cxnSp>
      <p:cxnSp>
        <p:nvCxnSpPr>
          <p:cNvPr id="298" name="Google Shape;298;g1dd65562061_0_2410"/>
          <p:cNvCxnSpPr/>
          <p:nvPr/>
        </p:nvCxnSpPr>
        <p:spPr>
          <a:xfrm rot="10800000">
            <a:off x="4162168" y="4894666"/>
            <a:ext cx="206700" cy="3109800"/>
          </a:xfrm>
          <a:prstGeom prst="straightConnector1">
            <a:avLst/>
          </a:prstGeom>
          <a:noFill/>
          <a:ln cap="flat" cmpd="sng" w="19050">
            <a:solidFill>
              <a:srgbClr val="FF1864"/>
            </a:solidFill>
            <a:prstDash val="solid"/>
            <a:round/>
            <a:headEnd len="med" w="med" type="none"/>
            <a:tailEnd len="med" w="med" type="none"/>
          </a:ln>
        </p:spPr>
      </p:cxnSp>
      <p:cxnSp>
        <p:nvCxnSpPr>
          <p:cNvPr id="299" name="Google Shape;299;g1dd65562061_0_2410"/>
          <p:cNvCxnSpPr/>
          <p:nvPr/>
        </p:nvCxnSpPr>
        <p:spPr>
          <a:xfrm rot="10800000">
            <a:off x="3094468" y="5458366"/>
            <a:ext cx="1274400" cy="2546100"/>
          </a:xfrm>
          <a:prstGeom prst="straightConnector1">
            <a:avLst/>
          </a:prstGeom>
          <a:noFill/>
          <a:ln cap="flat" cmpd="sng" w="19050">
            <a:solidFill>
              <a:srgbClr val="FF1864"/>
            </a:solidFill>
            <a:prstDash val="solid"/>
            <a:round/>
            <a:headEnd len="med" w="med" type="none"/>
            <a:tailEnd len="med" w="med" type="none"/>
          </a:ln>
        </p:spPr>
      </p:cxnSp>
      <p:cxnSp>
        <p:nvCxnSpPr>
          <p:cNvPr id="300" name="Google Shape;300;g1dd65562061_0_2410"/>
          <p:cNvCxnSpPr/>
          <p:nvPr/>
        </p:nvCxnSpPr>
        <p:spPr>
          <a:xfrm rot="10800000">
            <a:off x="2819368" y="6682966"/>
            <a:ext cx="1549500" cy="1321500"/>
          </a:xfrm>
          <a:prstGeom prst="straightConnector1">
            <a:avLst/>
          </a:prstGeom>
          <a:noFill/>
          <a:ln cap="flat" cmpd="sng" w="19050">
            <a:solidFill>
              <a:srgbClr val="FF1864"/>
            </a:solidFill>
            <a:prstDash val="solid"/>
            <a:round/>
            <a:headEnd len="med" w="med" type="none"/>
            <a:tailEnd len="med" w="med" type="none"/>
          </a:ln>
        </p:spPr>
      </p:cxnSp>
      <p:cxnSp>
        <p:nvCxnSpPr>
          <p:cNvPr id="301" name="Google Shape;301;g1dd65562061_0_2410"/>
          <p:cNvCxnSpPr/>
          <p:nvPr/>
        </p:nvCxnSpPr>
        <p:spPr>
          <a:xfrm rot="10800000">
            <a:off x="3262768" y="7618066"/>
            <a:ext cx="1106100" cy="386400"/>
          </a:xfrm>
          <a:prstGeom prst="straightConnector1">
            <a:avLst/>
          </a:prstGeom>
          <a:noFill/>
          <a:ln cap="flat" cmpd="sng" w="19050">
            <a:solidFill>
              <a:srgbClr val="FF1864"/>
            </a:solidFill>
            <a:prstDash val="solid"/>
            <a:round/>
            <a:headEnd len="med" w="med" type="none"/>
            <a:tailEnd len="med" w="med" type="none"/>
          </a:ln>
        </p:spPr>
      </p:cxnSp>
      <p:cxnSp>
        <p:nvCxnSpPr>
          <p:cNvPr id="302" name="Google Shape;302;g1dd65562061_0_2410"/>
          <p:cNvCxnSpPr/>
          <p:nvPr/>
        </p:nvCxnSpPr>
        <p:spPr>
          <a:xfrm flipH="1" rot="10800000">
            <a:off x="4368868" y="5471266"/>
            <a:ext cx="945600" cy="2533200"/>
          </a:xfrm>
          <a:prstGeom prst="straightConnector1">
            <a:avLst/>
          </a:prstGeom>
          <a:noFill/>
          <a:ln cap="flat" cmpd="sng" w="19050">
            <a:solidFill>
              <a:srgbClr val="FF1864"/>
            </a:solidFill>
            <a:prstDash val="solid"/>
            <a:round/>
            <a:headEnd len="med" w="med" type="none"/>
            <a:tailEnd len="med" w="med" type="none"/>
          </a:ln>
        </p:spPr>
      </p:cxnSp>
      <p:cxnSp>
        <p:nvCxnSpPr>
          <p:cNvPr id="303" name="Google Shape;303;g1dd65562061_0_2410"/>
          <p:cNvCxnSpPr/>
          <p:nvPr/>
        </p:nvCxnSpPr>
        <p:spPr>
          <a:xfrm flipH="1" rot="10800000">
            <a:off x="4368868" y="6370366"/>
            <a:ext cx="1412700" cy="1634100"/>
          </a:xfrm>
          <a:prstGeom prst="straightConnector1">
            <a:avLst/>
          </a:prstGeom>
          <a:noFill/>
          <a:ln cap="flat" cmpd="sng" w="19050">
            <a:solidFill>
              <a:srgbClr val="FF1864"/>
            </a:solidFill>
            <a:prstDash val="solid"/>
            <a:round/>
            <a:headEnd len="med" w="med" type="none"/>
            <a:tailEnd len="med" w="med" type="none"/>
          </a:ln>
        </p:spPr>
      </p:cxnSp>
      <p:cxnSp>
        <p:nvCxnSpPr>
          <p:cNvPr id="304" name="Google Shape;304;g1dd65562061_0_2410"/>
          <p:cNvCxnSpPr/>
          <p:nvPr/>
        </p:nvCxnSpPr>
        <p:spPr>
          <a:xfrm flipH="1" rot="10800000">
            <a:off x="4368868" y="7521766"/>
            <a:ext cx="1005000" cy="482700"/>
          </a:xfrm>
          <a:prstGeom prst="straightConnector1">
            <a:avLst/>
          </a:prstGeom>
          <a:noFill/>
          <a:ln cap="flat" cmpd="sng" w="19050">
            <a:solidFill>
              <a:srgbClr val="FF1864"/>
            </a:solidFill>
            <a:prstDash val="solid"/>
            <a:round/>
            <a:headEnd len="med" w="med" type="none"/>
            <a:tailEnd len="med" w="med" type="none"/>
          </a:ln>
        </p:spPr>
      </p:cxnSp>
      <p:pic>
        <p:nvPicPr>
          <p:cNvPr id="305" name="Google Shape;305;g1dd65562061_0_2410"/>
          <p:cNvPicPr preferRelativeResize="0"/>
          <p:nvPr/>
        </p:nvPicPr>
        <p:blipFill rotWithShape="1">
          <a:blip r:embed="rId3">
            <a:alphaModFix/>
          </a:blip>
          <a:srcRect b="0" l="0" r="0" t="0"/>
          <a:stretch/>
        </p:blipFill>
        <p:spPr>
          <a:xfrm rot="1131712">
            <a:off x="1048174" y="3457837"/>
            <a:ext cx="7729127" cy="6547724"/>
          </a:xfrm>
          <a:prstGeom prst="rect">
            <a:avLst/>
          </a:prstGeom>
          <a:noFill/>
          <a:ln>
            <a:noFill/>
          </a:ln>
        </p:spPr>
      </p:pic>
      <p:pic>
        <p:nvPicPr>
          <p:cNvPr descr="preencoded.png" id="306" name="Google Shape;306;g1dd65562061_0_2410"/>
          <p:cNvPicPr preferRelativeResize="0"/>
          <p:nvPr/>
        </p:nvPicPr>
        <p:blipFill rotWithShape="1">
          <a:blip r:embed="rId4">
            <a:alphaModFix/>
          </a:blip>
          <a:srcRect b="0" l="0" r="0" t="0"/>
          <a:stretch/>
        </p:blipFill>
        <p:spPr>
          <a:xfrm>
            <a:off x="0" y="0"/>
            <a:ext cx="18288000" cy="941333"/>
          </a:xfrm>
          <a:prstGeom prst="rect">
            <a:avLst/>
          </a:prstGeom>
          <a:noFill/>
          <a:ln>
            <a:noFill/>
          </a:ln>
        </p:spPr>
      </p:pic>
      <p:sp>
        <p:nvSpPr>
          <p:cNvPr id="307" name="Google Shape;307;g1dd65562061_0_2410"/>
          <p:cNvSpPr txBox="1"/>
          <p:nvPr/>
        </p:nvSpPr>
        <p:spPr>
          <a:xfrm>
            <a:off x="16051275" y="7190750"/>
            <a:ext cx="1804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Inter"/>
                <a:ea typeface="Inter"/>
                <a:cs typeface="Inter"/>
                <a:sym typeface="Inter"/>
              </a:rPr>
              <a:t>The XCM instructions to teleport an asset from one parachain to another.</a:t>
            </a:r>
            <a:endParaRPr sz="1800">
              <a:latin typeface="Inter"/>
              <a:ea typeface="Inter"/>
              <a:cs typeface="Inter"/>
              <a:sym typeface="Inter"/>
            </a:endParaRPr>
          </a:p>
        </p:txBody>
      </p:sp>
      <p:sp>
        <p:nvSpPr>
          <p:cNvPr id="308" name="Google Shape;308;g1dd65562061_0_2410"/>
          <p:cNvSpPr/>
          <p:nvPr/>
        </p:nvSpPr>
        <p:spPr>
          <a:xfrm>
            <a:off x="12118288" y="8141361"/>
            <a:ext cx="3593785" cy="1369054"/>
          </a:xfrm>
          <a:prstGeom prst="flowChartMagneticDisk">
            <a:avLst/>
          </a:prstGeom>
          <a:solidFill>
            <a:srgbClr val="D0E0E3"/>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000000"/>
                </a:solidFill>
                <a:latin typeface="Courier New"/>
                <a:ea typeface="Courier New"/>
                <a:cs typeface="Courier New"/>
                <a:sym typeface="Courier New"/>
              </a:rPr>
              <a:t>...</a:t>
            </a:r>
            <a:endParaRPr sz="2500">
              <a:solidFill>
                <a:srgbClr val="000000"/>
              </a:solidFill>
              <a:latin typeface="Courier New"/>
              <a:ea typeface="Courier New"/>
              <a:cs typeface="Courier New"/>
              <a:sym typeface="Courier New"/>
            </a:endParaRPr>
          </a:p>
        </p:txBody>
      </p:sp>
      <p:sp>
        <p:nvSpPr>
          <p:cNvPr id="309" name="Google Shape;309;g1dd65562061_0_2410"/>
          <p:cNvSpPr/>
          <p:nvPr/>
        </p:nvSpPr>
        <p:spPr>
          <a:xfrm>
            <a:off x="12118288" y="7039723"/>
            <a:ext cx="3593785" cy="1369054"/>
          </a:xfrm>
          <a:prstGeom prst="flowChartMagneticDisk">
            <a:avLst/>
          </a:prstGeom>
          <a:solidFill>
            <a:srgbClr val="D9EAD3"/>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000000"/>
                </a:solidFill>
                <a:latin typeface="Courier New"/>
                <a:ea typeface="Courier New"/>
                <a:cs typeface="Courier New"/>
                <a:sym typeface="Courier New"/>
              </a:rPr>
              <a:t>Deposit Asset</a:t>
            </a:r>
            <a:endParaRPr sz="2500">
              <a:solidFill>
                <a:srgbClr val="000000"/>
              </a:solidFill>
              <a:latin typeface="Courier New"/>
              <a:ea typeface="Courier New"/>
              <a:cs typeface="Courier New"/>
              <a:sym typeface="Courier New"/>
            </a:endParaRPr>
          </a:p>
        </p:txBody>
      </p:sp>
      <p:sp>
        <p:nvSpPr>
          <p:cNvPr id="310" name="Google Shape;310;g1dd65562061_0_2410"/>
          <p:cNvSpPr/>
          <p:nvPr/>
        </p:nvSpPr>
        <p:spPr>
          <a:xfrm>
            <a:off x="12118288" y="5921658"/>
            <a:ext cx="3593785" cy="1369054"/>
          </a:xfrm>
          <a:prstGeom prst="flowChartMagneticDisk">
            <a:avLst/>
          </a:prstGeom>
          <a:solidFill>
            <a:srgbClr val="FFE599"/>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000000"/>
                </a:solidFill>
                <a:latin typeface="Courier New"/>
                <a:ea typeface="Courier New"/>
                <a:cs typeface="Courier New"/>
                <a:sym typeface="Courier New"/>
              </a:rPr>
              <a:t>Buy Execution</a:t>
            </a:r>
            <a:endParaRPr sz="2500">
              <a:solidFill>
                <a:srgbClr val="000000"/>
              </a:solidFill>
              <a:latin typeface="Courier New"/>
              <a:ea typeface="Courier New"/>
              <a:cs typeface="Courier New"/>
              <a:sym typeface="Courier New"/>
            </a:endParaRPr>
          </a:p>
        </p:txBody>
      </p:sp>
      <p:sp>
        <p:nvSpPr>
          <p:cNvPr id="311" name="Google Shape;311;g1dd65562061_0_2410"/>
          <p:cNvSpPr/>
          <p:nvPr/>
        </p:nvSpPr>
        <p:spPr>
          <a:xfrm>
            <a:off x="12118288" y="4857093"/>
            <a:ext cx="3593785" cy="1369054"/>
          </a:xfrm>
          <a:prstGeom prst="flowChartMagneticDisk">
            <a:avLst/>
          </a:prstGeom>
          <a:solidFill>
            <a:srgbClr val="F9CB9C"/>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000000"/>
                </a:solidFill>
                <a:latin typeface="Courier New"/>
                <a:ea typeface="Courier New"/>
                <a:cs typeface="Courier New"/>
                <a:sym typeface="Courier New"/>
              </a:rPr>
              <a:t>Initiate Teleport</a:t>
            </a:r>
            <a:endParaRPr sz="2500">
              <a:solidFill>
                <a:srgbClr val="000000"/>
              </a:solidFill>
              <a:latin typeface="Courier New"/>
              <a:ea typeface="Courier New"/>
              <a:cs typeface="Courier New"/>
              <a:sym typeface="Courier New"/>
            </a:endParaRPr>
          </a:p>
        </p:txBody>
      </p:sp>
      <p:sp>
        <p:nvSpPr>
          <p:cNvPr id="312" name="Google Shape;312;g1dd65562061_0_2410"/>
          <p:cNvSpPr/>
          <p:nvPr/>
        </p:nvSpPr>
        <p:spPr>
          <a:xfrm>
            <a:off x="14005936" y="3424723"/>
            <a:ext cx="3593785" cy="1369054"/>
          </a:xfrm>
          <a:prstGeom prst="flowChartMagneticDisk">
            <a:avLst/>
          </a:prstGeom>
          <a:solidFill>
            <a:srgbClr val="EA9999"/>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000000"/>
                </a:solidFill>
                <a:latin typeface="Courier New"/>
                <a:ea typeface="Courier New"/>
                <a:cs typeface="Courier New"/>
                <a:sym typeface="Courier New"/>
              </a:rPr>
              <a:t>Withdraw Asset</a:t>
            </a:r>
            <a:endParaRPr sz="2500">
              <a:solidFill>
                <a:srgbClr val="000000"/>
              </a:solidFill>
              <a:latin typeface="Courier New"/>
              <a:ea typeface="Courier New"/>
              <a:cs typeface="Courier New"/>
              <a:sym typeface="Courier New"/>
            </a:endParaRPr>
          </a:p>
        </p:txBody>
      </p:sp>
      <p:sp>
        <p:nvSpPr>
          <p:cNvPr id="313" name="Google Shape;313;g1dd65562061_0_2410"/>
          <p:cNvSpPr/>
          <p:nvPr/>
        </p:nvSpPr>
        <p:spPr>
          <a:xfrm>
            <a:off x="12657357" y="3875244"/>
            <a:ext cx="1262100" cy="1219200"/>
          </a:xfrm>
          <a:prstGeom prst="bentArrow">
            <a:avLst>
              <a:gd fmla="val 25000" name="adj1"/>
              <a:gd fmla="val 25000" name="adj2"/>
              <a:gd fmla="val 25000" name="adj3"/>
              <a:gd fmla="val 43750" name="adj4"/>
            </a:avLst>
          </a:prstGeom>
          <a:solidFill>
            <a:srgbClr val="F2F4F4"/>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dd65562061_0_2410"/>
          <p:cNvSpPr txBox="1"/>
          <p:nvPr/>
        </p:nvSpPr>
        <p:spPr>
          <a:xfrm>
            <a:off x="7114125" y="7190750"/>
            <a:ext cx="2021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Inter"/>
                <a:ea typeface="Inter"/>
                <a:cs typeface="Inter"/>
                <a:sym typeface="Inter"/>
              </a:rPr>
              <a:t>Many open message channels across Parachains on Polkadot.</a:t>
            </a:r>
            <a:endParaRPr sz="1800">
              <a:solidFill>
                <a:schemeClr val="lt1"/>
              </a:solidFill>
              <a:latin typeface="Inter"/>
              <a:ea typeface="Inter"/>
              <a:cs typeface="Inter"/>
              <a:sym typeface="Inter"/>
            </a:endParaRPr>
          </a:p>
        </p:txBody>
      </p:sp>
      <p:sp>
        <p:nvSpPr>
          <p:cNvPr id="315" name="Google Shape;315;g1dd65562061_0_2410"/>
          <p:cNvSpPr/>
          <p:nvPr/>
        </p:nvSpPr>
        <p:spPr>
          <a:xfrm>
            <a:off x="8458200" y="1459913"/>
            <a:ext cx="1371600" cy="13716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123E"/>
              </a:solidFill>
            </a:endParaRPr>
          </a:p>
        </p:txBody>
      </p:sp>
      <p:sp>
        <p:nvSpPr>
          <p:cNvPr id="316" name="Google Shape;316;g1dd65562061_0_2410"/>
          <p:cNvSpPr txBox="1"/>
          <p:nvPr/>
        </p:nvSpPr>
        <p:spPr>
          <a:xfrm>
            <a:off x="12216000" y="210645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20312"/>
              </a:lnSpc>
              <a:spcBef>
                <a:spcPts val="0"/>
              </a:spcBef>
              <a:spcAft>
                <a:spcPts val="0"/>
              </a:spcAft>
              <a:buNone/>
            </a:pPr>
            <a:r>
              <a:rPr b="1" lang="en-US" sz="1800">
                <a:solidFill>
                  <a:schemeClr val="dk1"/>
                </a:solidFill>
                <a:latin typeface="Inter"/>
                <a:ea typeface="Inter"/>
                <a:cs typeface="Inter"/>
                <a:sym typeface="Inter"/>
              </a:rPr>
              <a:t>(Type 2 Decision)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dd65562061_0_2312"/>
          <p:cNvSpPr/>
          <p:nvPr/>
        </p:nvSpPr>
        <p:spPr>
          <a:xfrm>
            <a:off x="1245475" y="1394538"/>
            <a:ext cx="91155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6000">
                <a:latin typeface="Inter"/>
                <a:ea typeface="Inter"/>
                <a:cs typeface="Inter"/>
                <a:sym typeface="Inter"/>
              </a:rPr>
              <a:t>Shared Security</a:t>
            </a:r>
            <a:endParaRPr b="0" i="0" sz="6000" u="none" cap="none" strike="noStrike">
              <a:solidFill>
                <a:schemeClr val="dk1"/>
              </a:solidFill>
              <a:latin typeface="Calibri"/>
              <a:ea typeface="Calibri"/>
              <a:cs typeface="Calibri"/>
              <a:sym typeface="Calibri"/>
            </a:endParaRPr>
          </a:p>
        </p:txBody>
      </p:sp>
      <p:sp>
        <p:nvSpPr>
          <p:cNvPr id="323" name="Google Shape;323;g1dd65562061_0_2312"/>
          <p:cNvSpPr/>
          <p:nvPr/>
        </p:nvSpPr>
        <p:spPr>
          <a:xfrm>
            <a:off x="1245475" y="3223350"/>
            <a:ext cx="6551100" cy="1133400"/>
          </a:xfrm>
          <a:prstGeom prst="rect">
            <a:avLst/>
          </a:prstGeom>
          <a:noFill/>
          <a:ln>
            <a:noFill/>
          </a:ln>
        </p:spPr>
        <p:txBody>
          <a:bodyPr anchorCtr="0" anchor="t"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lang="en-US" sz="3600">
                <a:solidFill>
                  <a:srgbClr val="383751"/>
                </a:solidFill>
                <a:latin typeface="Inter Light"/>
                <a:ea typeface="Inter Light"/>
                <a:cs typeface="Inter Light"/>
                <a:sym typeface="Inter Light"/>
              </a:rPr>
              <a:t>An often overlooked problem is economic scaling of the entire blockchain ecosystem.</a:t>
            </a:r>
            <a:endParaRPr sz="36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2400"/>
              <a:buFont typeface="Arial"/>
              <a:buNone/>
            </a:pPr>
            <a:r>
              <a:t/>
            </a:r>
            <a:endParaRPr sz="3600">
              <a:solidFill>
                <a:srgbClr val="383751"/>
              </a:solidFill>
              <a:latin typeface="Inter Light"/>
              <a:ea typeface="Inter Light"/>
              <a:cs typeface="Inter Light"/>
              <a:sym typeface="Inter Light"/>
            </a:endParaRPr>
          </a:p>
          <a:p>
            <a:pPr indent="0" lvl="0" marL="0" marR="0" rtl="0" algn="l">
              <a:lnSpc>
                <a:spcPct val="121875"/>
              </a:lnSpc>
              <a:spcBef>
                <a:spcPts val="0"/>
              </a:spcBef>
              <a:spcAft>
                <a:spcPts val="0"/>
              </a:spcAft>
              <a:buClr>
                <a:srgbClr val="000000"/>
              </a:buClr>
              <a:buSzPts val="2400"/>
              <a:buFont typeface="Arial"/>
              <a:buNone/>
            </a:pPr>
            <a:r>
              <a:rPr lang="en-US" sz="3600">
                <a:solidFill>
                  <a:srgbClr val="383751"/>
                </a:solidFill>
                <a:latin typeface="Inter Light"/>
                <a:ea typeface="Inter Light"/>
                <a:cs typeface="Inter Light"/>
                <a:sym typeface="Inter Light"/>
              </a:rPr>
              <a:t>Polkadot is unique in that it provides all connected parachains with the same security </a:t>
            </a:r>
            <a:r>
              <a:rPr lang="en-US" sz="3600">
                <a:solidFill>
                  <a:srgbClr val="383751"/>
                </a:solidFill>
                <a:latin typeface="Inter Light"/>
                <a:ea typeface="Inter Light"/>
                <a:cs typeface="Inter Light"/>
                <a:sym typeface="Inter Light"/>
              </a:rPr>
              <a:t>guarantees</a:t>
            </a:r>
            <a:r>
              <a:rPr lang="en-US" sz="3600">
                <a:solidFill>
                  <a:srgbClr val="383751"/>
                </a:solidFill>
                <a:latin typeface="Inter Light"/>
                <a:ea typeface="Inter Light"/>
                <a:cs typeface="Inter Light"/>
                <a:sym typeface="Inter Light"/>
              </a:rPr>
              <a:t> as the Relay Chain itself.</a:t>
            </a:r>
            <a:endParaRPr sz="3600">
              <a:solidFill>
                <a:srgbClr val="383751"/>
              </a:solidFill>
              <a:latin typeface="Inter Light"/>
              <a:ea typeface="Inter Light"/>
              <a:cs typeface="Inter Light"/>
              <a:sym typeface="Inter Light"/>
            </a:endParaRPr>
          </a:p>
        </p:txBody>
      </p:sp>
      <p:pic>
        <p:nvPicPr>
          <p:cNvPr descr="preencoded.png" id="324" name="Google Shape;324;g1dd65562061_0_2312"/>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325" name="Google Shape;325;g1dd65562061_0_2312"/>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326" name="Google Shape;326;g1dd65562061_0_2312"/>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pic>
        <p:nvPicPr>
          <p:cNvPr id="327" name="Google Shape;327;g1dd65562061_0_2312"/>
          <p:cNvPicPr preferRelativeResize="0"/>
          <p:nvPr/>
        </p:nvPicPr>
        <p:blipFill rotWithShape="1">
          <a:blip r:embed="rId4">
            <a:alphaModFix/>
          </a:blip>
          <a:srcRect b="0" l="0" r="0" t="0"/>
          <a:stretch/>
        </p:blipFill>
        <p:spPr>
          <a:xfrm>
            <a:off x="8217220" y="1059138"/>
            <a:ext cx="9235500" cy="92355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pic>
        <p:nvPicPr>
          <p:cNvPr descr="preencoded.png" id="333" name="Google Shape;333;g1dd65562061_0_171"/>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334" name="Google Shape;334;g1dd65562061_0_171"/>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335" name="Google Shape;335;g1dd65562061_0_171"/>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336" name="Google Shape;336;g1dd65562061_0_171"/>
          <p:cNvSpPr/>
          <p:nvPr/>
        </p:nvSpPr>
        <p:spPr>
          <a:xfrm>
            <a:off x="8429625" y="4191000"/>
            <a:ext cx="7470900" cy="46293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1800"/>
              <a:buFont typeface="Arial"/>
              <a:buNone/>
            </a:pPr>
            <a:r>
              <a:rPr lang="en-US" sz="2400">
                <a:latin typeface="Inter"/>
                <a:ea typeface="Inter"/>
                <a:cs typeface="Inter"/>
                <a:sym typeface="Inter"/>
              </a:rPr>
              <a:t>A key result of shared security through the Relay Chain is that it keeps track of the state of all parachains and keeps them in lock step. </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rPr lang="en-US" sz="2400">
                <a:latin typeface="Inter"/>
                <a:ea typeface="Inter"/>
                <a:cs typeface="Inter"/>
                <a:sym typeface="Inter"/>
              </a:rPr>
              <a:t>That means blocks which are finalized on Polkadot imply finalization of all interactions between all parachains at the same height.</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rPr lang="en-US" sz="2400">
                <a:latin typeface="Inter"/>
                <a:ea typeface="Inter"/>
                <a:cs typeface="Inter"/>
                <a:sym typeface="Inter"/>
              </a:rPr>
              <a:t>So, shared security not only secures the individual chains, but the interactions between chains too.</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2400">
              <a:latin typeface="Inter"/>
              <a:ea typeface="Inter"/>
              <a:cs typeface="Inter"/>
              <a:sym typeface="Inter"/>
            </a:endParaRPr>
          </a:p>
        </p:txBody>
      </p:sp>
      <p:sp>
        <p:nvSpPr>
          <p:cNvPr id="337" name="Google Shape;337;g1dd65562061_0_171"/>
          <p:cNvSpPr/>
          <p:nvPr/>
        </p:nvSpPr>
        <p:spPr>
          <a:xfrm>
            <a:off x="8429625" y="2514600"/>
            <a:ext cx="91155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Trust-Free Interactions</a:t>
            </a:r>
            <a:endParaRPr b="0" i="0" sz="4800" u="none" cap="none" strike="noStrike">
              <a:solidFill>
                <a:schemeClr val="dk1"/>
              </a:solidFill>
              <a:latin typeface="Calibri"/>
              <a:ea typeface="Calibri"/>
              <a:cs typeface="Calibri"/>
              <a:sym typeface="Calibri"/>
            </a:endParaRPr>
          </a:p>
        </p:txBody>
      </p:sp>
      <p:cxnSp>
        <p:nvCxnSpPr>
          <p:cNvPr id="338" name="Google Shape;338;g1dd65562061_0_171"/>
          <p:cNvCxnSpPr/>
          <p:nvPr/>
        </p:nvCxnSpPr>
        <p:spPr>
          <a:xfrm rot="10800000">
            <a:off x="1726250" y="1997375"/>
            <a:ext cx="0" cy="7224600"/>
          </a:xfrm>
          <a:prstGeom prst="straightConnector1">
            <a:avLst/>
          </a:prstGeom>
          <a:noFill/>
          <a:ln cap="flat" cmpd="sng" w="76200">
            <a:solidFill>
              <a:schemeClr val="dk2"/>
            </a:solidFill>
            <a:prstDash val="solid"/>
            <a:round/>
            <a:headEnd len="med" w="med" type="none"/>
            <a:tailEnd len="med" w="med" type="triangle"/>
          </a:ln>
        </p:spPr>
      </p:cxnSp>
      <p:sp>
        <p:nvSpPr>
          <p:cNvPr id="339" name="Google Shape;339;g1dd65562061_0_171"/>
          <p:cNvSpPr/>
          <p:nvPr/>
        </p:nvSpPr>
        <p:spPr>
          <a:xfrm rot="-5400000">
            <a:off x="-2622825" y="5276225"/>
            <a:ext cx="7529400" cy="362100"/>
          </a:xfrm>
          <a:prstGeom prst="rect">
            <a:avLst/>
          </a:prstGeom>
          <a:noFill/>
          <a:ln>
            <a:noFill/>
          </a:ln>
        </p:spPr>
        <p:txBody>
          <a:bodyPr anchorCtr="0" anchor="ctr"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Parachain Blocks and Interactions Finalizing with the Relay Chain</a:t>
            </a:r>
            <a:endParaRPr b="0" i="0" sz="1800" u="none" cap="none" strike="noStrike">
              <a:solidFill>
                <a:schemeClr val="dk1"/>
              </a:solidFill>
              <a:latin typeface="Calibri"/>
              <a:ea typeface="Calibri"/>
              <a:cs typeface="Calibri"/>
              <a:sym typeface="Calibri"/>
            </a:endParaRPr>
          </a:p>
        </p:txBody>
      </p:sp>
      <p:sp>
        <p:nvSpPr>
          <p:cNvPr id="340" name="Google Shape;340;g1dd65562061_0_171"/>
          <p:cNvSpPr/>
          <p:nvPr/>
        </p:nvSpPr>
        <p:spPr>
          <a:xfrm>
            <a:off x="2020300" y="8465575"/>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n-3</a:t>
            </a:r>
            <a:endParaRPr b="0" i="0" sz="1800" u="none" cap="none" strike="noStrike">
              <a:solidFill>
                <a:schemeClr val="dk1"/>
              </a:solidFill>
              <a:latin typeface="Calibri"/>
              <a:ea typeface="Calibri"/>
              <a:cs typeface="Calibri"/>
              <a:sym typeface="Calibri"/>
            </a:endParaRPr>
          </a:p>
        </p:txBody>
      </p:sp>
      <p:sp>
        <p:nvSpPr>
          <p:cNvPr id="341" name="Google Shape;341;g1dd65562061_0_171"/>
          <p:cNvSpPr/>
          <p:nvPr/>
        </p:nvSpPr>
        <p:spPr>
          <a:xfrm>
            <a:off x="2020300" y="7085275"/>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n-2</a:t>
            </a:r>
            <a:endParaRPr b="0" i="0" sz="1800" u="none" cap="none" strike="noStrike">
              <a:solidFill>
                <a:schemeClr val="dk1"/>
              </a:solidFill>
              <a:latin typeface="Calibri"/>
              <a:ea typeface="Calibri"/>
              <a:cs typeface="Calibri"/>
              <a:sym typeface="Calibri"/>
            </a:endParaRPr>
          </a:p>
        </p:txBody>
      </p:sp>
      <p:sp>
        <p:nvSpPr>
          <p:cNvPr id="342" name="Google Shape;342;g1dd65562061_0_171"/>
          <p:cNvSpPr/>
          <p:nvPr/>
        </p:nvSpPr>
        <p:spPr>
          <a:xfrm>
            <a:off x="2020300" y="5704975"/>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n-1</a:t>
            </a:r>
            <a:endParaRPr b="0" i="0" sz="1800" u="none" cap="none" strike="noStrike">
              <a:solidFill>
                <a:schemeClr val="dk1"/>
              </a:solidFill>
              <a:latin typeface="Calibri"/>
              <a:ea typeface="Calibri"/>
              <a:cs typeface="Calibri"/>
              <a:sym typeface="Calibri"/>
            </a:endParaRPr>
          </a:p>
        </p:txBody>
      </p:sp>
      <p:grpSp>
        <p:nvGrpSpPr>
          <p:cNvPr id="343" name="Google Shape;343;g1dd65562061_0_171"/>
          <p:cNvGrpSpPr/>
          <p:nvPr/>
        </p:nvGrpSpPr>
        <p:grpSpPr>
          <a:xfrm>
            <a:off x="2776638" y="7808472"/>
            <a:ext cx="3673000" cy="1676310"/>
            <a:chOff x="1286125" y="2078525"/>
            <a:chExt cx="3673000" cy="3688250"/>
          </a:xfrm>
        </p:grpSpPr>
        <p:sp>
          <p:nvSpPr>
            <p:cNvPr id="344" name="Google Shape;344;g1dd65562061_0_171"/>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g1dd65562061_0_171"/>
            <p:cNvGrpSpPr/>
            <p:nvPr/>
          </p:nvGrpSpPr>
          <p:grpSpPr>
            <a:xfrm>
              <a:off x="1286125" y="2078525"/>
              <a:ext cx="3673000" cy="3688250"/>
              <a:chOff x="2413475" y="4669250"/>
              <a:chExt cx="3673000" cy="3688250"/>
            </a:xfrm>
          </p:grpSpPr>
          <p:sp>
            <p:nvSpPr>
              <p:cNvPr id="346" name="Google Shape;346;g1dd65562061_0_171"/>
              <p:cNvSpPr/>
              <p:nvPr/>
            </p:nvSpPr>
            <p:spPr>
              <a:xfrm>
                <a:off x="3948425" y="4669250"/>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1dd65562061_0_171"/>
              <p:cNvSpPr/>
              <p:nvPr/>
            </p:nvSpPr>
            <p:spPr>
              <a:xfrm rot="-2700000">
                <a:off x="5184782" y="5114429"/>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1dd65562061_0_171"/>
              <p:cNvSpPr/>
              <p:nvPr/>
            </p:nvSpPr>
            <p:spPr>
              <a:xfrm>
                <a:off x="5706975" y="6231475"/>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1dd65562061_0_171"/>
              <p:cNvSpPr/>
              <p:nvPr/>
            </p:nvSpPr>
            <p:spPr>
              <a:xfrm rot="2700000">
                <a:off x="5327579" y="7402782"/>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dd65562061_0_171"/>
              <p:cNvSpPr/>
              <p:nvPr/>
            </p:nvSpPr>
            <p:spPr>
              <a:xfrm>
                <a:off x="4211600" y="7978000"/>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1dd65562061_0_171"/>
              <p:cNvSpPr/>
              <p:nvPr/>
            </p:nvSpPr>
            <p:spPr>
              <a:xfrm rot="-2700000">
                <a:off x="3008982" y="7545154"/>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1dd65562061_0_171"/>
              <p:cNvSpPr/>
              <p:nvPr/>
            </p:nvSpPr>
            <p:spPr>
              <a:xfrm>
                <a:off x="2413475" y="6385825"/>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1dd65562061_0_171"/>
              <p:cNvSpPr/>
              <p:nvPr/>
            </p:nvSpPr>
            <p:spPr>
              <a:xfrm rot="2700000">
                <a:off x="2836979" y="5248257"/>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 name="Google Shape;354;g1dd65562061_0_171"/>
              <p:cNvCxnSpPr>
                <a:stCxn id="350" idx="0"/>
                <a:endCxn id="346" idx="2"/>
              </p:cNvCxnSpPr>
              <p:nvPr/>
            </p:nvCxnSpPr>
            <p:spPr>
              <a:xfrm rot="10800000">
                <a:off x="4138250" y="5048800"/>
                <a:ext cx="263100" cy="2929200"/>
              </a:xfrm>
              <a:prstGeom prst="straightConnector1">
                <a:avLst/>
              </a:prstGeom>
              <a:noFill/>
              <a:ln cap="flat" cmpd="sng" w="19050">
                <a:solidFill>
                  <a:srgbClr val="1C0533"/>
                </a:solidFill>
                <a:prstDash val="solid"/>
                <a:round/>
                <a:headEnd len="med" w="med" type="none"/>
                <a:tailEnd len="med" w="med" type="none"/>
              </a:ln>
            </p:spPr>
          </p:cxnSp>
          <p:cxnSp>
            <p:nvCxnSpPr>
              <p:cNvPr id="355" name="Google Shape;355;g1dd65562061_0_171"/>
              <p:cNvCxnSpPr>
                <a:stCxn id="351" idx="3"/>
                <a:endCxn id="346" idx="2"/>
              </p:cNvCxnSpPr>
              <p:nvPr/>
            </p:nvCxnSpPr>
            <p:spPr>
              <a:xfrm flipH="1" rot="10800000">
                <a:off x="3332728" y="5048600"/>
                <a:ext cx="805500" cy="2552100"/>
              </a:xfrm>
              <a:prstGeom prst="straightConnector1">
                <a:avLst/>
              </a:prstGeom>
              <a:noFill/>
              <a:ln cap="flat" cmpd="sng" w="19050">
                <a:solidFill>
                  <a:srgbClr val="1C0533"/>
                </a:solidFill>
                <a:prstDash val="solid"/>
                <a:round/>
                <a:headEnd len="med" w="med" type="none"/>
                <a:tailEnd len="med" w="med" type="none"/>
              </a:ln>
            </p:spPr>
          </p:cxnSp>
          <p:cxnSp>
            <p:nvCxnSpPr>
              <p:cNvPr id="356" name="Google Shape;356;g1dd65562061_0_171"/>
              <p:cNvCxnSpPr>
                <a:stCxn id="350" idx="0"/>
                <a:endCxn id="347" idx="1"/>
              </p:cNvCxnSpPr>
              <p:nvPr/>
            </p:nvCxnSpPr>
            <p:spPr>
              <a:xfrm flipH="1" rot="10800000">
                <a:off x="4401350" y="5438200"/>
                <a:ext cx="839100" cy="2539800"/>
              </a:xfrm>
              <a:prstGeom prst="straightConnector1">
                <a:avLst/>
              </a:prstGeom>
              <a:noFill/>
              <a:ln cap="flat" cmpd="sng" w="19050">
                <a:solidFill>
                  <a:srgbClr val="1C0533"/>
                </a:solidFill>
                <a:prstDash val="solid"/>
                <a:round/>
                <a:headEnd len="med" w="med" type="none"/>
                <a:tailEnd len="med" w="med" type="none"/>
              </a:ln>
            </p:spPr>
          </p:cxnSp>
          <p:cxnSp>
            <p:nvCxnSpPr>
              <p:cNvPr id="357" name="Google Shape;357;g1dd65562061_0_171"/>
              <p:cNvCxnSpPr>
                <a:stCxn id="349" idx="1"/>
                <a:endCxn id="353" idx="3"/>
              </p:cNvCxnSpPr>
              <p:nvPr/>
            </p:nvCxnSpPr>
            <p:spPr>
              <a:xfrm rot="10800000">
                <a:off x="3160725" y="5571928"/>
                <a:ext cx="2222400" cy="1886400"/>
              </a:xfrm>
              <a:prstGeom prst="straightConnector1">
                <a:avLst/>
              </a:prstGeom>
              <a:noFill/>
              <a:ln cap="flat" cmpd="sng" w="19050">
                <a:solidFill>
                  <a:srgbClr val="1C0533"/>
                </a:solidFill>
                <a:prstDash val="solid"/>
                <a:round/>
                <a:headEnd len="med" w="med" type="none"/>
                <a:tailEnd len="med" w="med" type="none"/>
              </a:ln>
            </p:spPr>
          </p:cxnSp>
        </p:grpSp>
      </p:grpSp>
      <p:sp>
        <p:nvSpPr>
          <p:cNvPr id="358" name="Google Shape;358;g1dd65562061_0_171"/>
          <p:cNvSpPr/>
          <p:nvPr/>
        </p:nvSpPr>
        <p:spPr>
          <a:xfrm>
            <a:off x="2020300" y="4324675"/>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a:t>
            </a:r>
            <a:endParaRPr b="0" i="0" sz="1800" u="none" cap="none" strike="noStrike">
              <a:solidFill>
                <a:schemeClr val="dk1"/>
              </a:solidFill>
              <a:latin typeface="Calibri"/>
              <a:ea typeface="Calibri"/>
              <a:cs typeface="Calibri"/>
              <a:sym typeface="Calibri"/>
            </a:endParaRPr>
          </a:p>
        </p:txBody>
      </p:sp>
      <p:sp>
        <p:nvSpPr>
          <p:cNvPr id="359" name="Google Shape;359;g1dd65562061_0_171"/>
          <p:cNvSpPr/>
          <p:nvPr/>
        </p:nvSpPr>
        <p:spPr>
          <a:xfrm>
            <a:off x="2020300" y="2944375"/>
            <a:ext cx="462300" cy="362100"/>
          </a:xfrm>
          <a:prstGeom prst="rect">
            <a:avLst/>
          </a:prstGeom>
          <a:noFill/>
          <a:ln>
            <a:noFill/>
          </a:ln>
        </p:spPr>
        <p:txBody>
          <a:bodyPr anchorCtr="0" anchor="ctr" bIns="0" lIns="0" spcFirstLastPara="1" rIns="0" wrap="square" tIns="0">
            <a:noAutofit/>
          </a:bodyPr>
          <a:lstStyle/>
          <a:p>
            <a:pPr indent="0" lvl="0" marL="0" marR="0" rtl="0" algn="ctr">
              <a:lnSpc>
                <a:spcPct val="121875"/>
              </a:lnSpc>
              <a:spcBef>
                <a:spcPts val="0"/>
              </a:spcBef>
              <a:spcAft>
                <a:spcPts val="0"/>
              </a:spcAft>
              <a:buClr>
                <a:srgbClr val="000000"/>
              </a:buClr>
              <a:buSzPts val="2400"/>
              <a:buFont typeface="Arial"/>
              <a:buNone/>
            </a:pPr>
            <a:r>
              <a:rPr b="1" lang="en-US" sz="1800">
                <a:solidFill>
                  <a:srgbClr val="6C6B80"/>
                </a:solidFill>
                <a:latin typeface="Inter"/>
                <a:ea typeface="Inter"/>
                <a:cs typeface="Inter"/>
                <a:sym typeface="Inter"/>
              </a:rPr>
              <a:t>n+1</a:t>
            </a:r>
            <a:endParaRPr b="0" i="0" sz="1800" u="none" cap="none" strike="noStrike">
              <a:solidFill>
                <a:schemeClr val="dk1"/>
              </a:solidFill>
              <a:latin typeface="Calibri"/>
              <a:ea typeface="Calibri"/>
              <a:cs typeface="Calibri"/>
              <a:sym typeface="Calibri"/>
            </a:endParaRPr>
          </a:p>
        </p:txBody>
      </p:sp>
      <p:grpSp>
        <p:nvGrpSpPr>
          <p:cNvPr id="360" name="Google Shape;360;g1dd65562061_0_171"/>
          <p:cNvGrpSpPr/>
          <p:nvPr/>
        </p:nvGrpSpPr>
        <p:grpSpPr>
          <a:xfrm>
            <a:off x="2776638" y="6428179"/>
            <a:ext cx="3673000" cy="1676310"/>
            <a:chOff x="2776638" y="6428179"/>
            <a:chExt cx="3673000" cy="1676310"/>
          </a:xfrm>
        </p:grpSpPr>
        <p:grpSp>
          <p:nvGrpSpPr>
            <p:cNvPr id="361" name="Google Shape;361;g1dd65562061_0_171"/>
            <p:cNvGrpSpPr/>
            <p:nvPr/>
          </p:nvGrpSpPr>
          <p:grpSpPr>
            <a:xfrm>
              <a:off x="2776638" y="6428179"/>
              <a:ext cx="3673000" cy="1676310"/>
              <a:chOff x="1286125" y="2078525"/>
              <a:chExt cx="3673000" cy="3688250"/>
            </a:xfrm>
          </p:grpSpPr>
          <p:sp>
            <p:nvSpPr>
              <p:cNvPr id="362" name="Google Shape;362;g1dd65562061_0_171"/>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g1dd65562061_0_171"/>
              <p:cNvGrpSpPr/>
              <p:nvPr/>
            </p:nvGrpSpPr>
            <p:grpSpPr>
              <a:xfrm>
                <a:off x="1286125" y="2078525"/>
                <a:ext cx="3673000" cy="3688250"/>
                <a:chOff x="2413475" y="4669250"/>
                <a:chExt cx="3673000" cy="3688250"/>
              </a:xfrm>
            </p:grpSpPr>
            <p:sp>
              <p:nvSpPr>
                <p:cNvPr id="364" name="Google Shape;364;g1dd65562061_0_171"/>
                <p:cNvSpPr/>
                <p:nvPr/>
              </p:nvSpPr>
              <p:spPr>
                <a:xfrm>
                  <a:off x="3948425" y="4669250"/>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dd65562061_0_171"/>
                <p:cNvSpPr/>
                <p:nvPr/>
              </p:nvSpPr>
              <p:spPr>
                <a:xfrm rot="-2700000">
                  <a:off x="5184782" y="5114429"/>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1dd65562061_0_171"/>
                <p:cNvSpPr/>
                <p:nvPr/>
              </p:nvSpPr>
              <p:spPr>
                <a:xfrm>
                  <a:off x="5706975" y="6231475"/>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1dd65562061_0_171"/>
                <p:cNvSpPr/>
                <p:nvPr/>
              </p:nvSpPr>
              <p:spPr>
                <a:xfrm rot="2700000">
                  <a:off x="5327579" y="7402782"/>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dd65562061_0_171"/>
                <p:cNvSpPr/>
                <p:nvPr/>
              </p:nvSpPr>
              <p:spPr>
                <a:xfrm>
                  <a:off x="4211600" y="7978000"/>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dd65562061_0_171"/>
                <p:cNvSpPr/>
                <p:nvPr/>
              </p:nvSpPr>
              <p:spPr>
                <a:xfrm rot="-2700000">
                  <a:off x="3008982" y="7545154"/>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1dd65562061_0_171"/>
                <p:cNvSpPr/>
                <p:nvPr/>
              </p:nvSpPr>
              <p:spPr>
                <a:xfrm>
                  <a:off x="2413475" y="6385825"/>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dd65562061_0_171"/>
                <p:cNvSpPr/>
                <p:nvPr/>
              </p:nvSpPr>
              <p:spPr>
                <a:xfrm rot="2700000">
                  <a:off x="2836979" y="5248257"/>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g1dd65562061_0_171"/>
                <p:cNvCxnSpPr>
                  <a:stCxn id="369" idx="3"/>
                  <a:endCxn id="364" idx="2"/>
                </p:cNvCxnSpPr>
                <p:nvPr/>
              </p:nvCxnSpPr>
              <p:spPr>
                <a:xfrm flipH="1" rot="10800000">
                  <a:off x="3332728" y="5048900"/>
                  <a:ext cx="805500" cy="2551800"/>
                </a:xfrm>
                <a:prstGeom prst="straightConnector1">
                  <a:avLst/>
                </a:prstGeom>
                <a:noFill/>
                <a:ln cap="flat" cmpd="sng" w="19050">
                  <a:solidFill>
                    <a:srgbClr val="1C0533"/>
                  </a:solidFill>
                  <a:prstDash val="solid"/>
                  <a:round/>
                  <a:headEnd len="med" w="med" type="none"/>
                  <a:tailEnd len="med" w="med" type="none"/>
                </a:ln>
              </p:spPr>
            </p:cxnSp>
            <p:cxnSp>
              <p:nvCxnSpPr>
                <p:cNvPr id="373" name="Google Shape;373;g1dd65562061_0_171"/>
                <p:cNvCxnSpPr>
                  <a:stCxn id="371" idx="3"/>
                  <a:endCxn id="369" idx="3"/>
                </p:cNvCxnSpPr>
                <p:nvPr/>
              </p:nvCxnSpPr>
              <p:spPr>
                <a:xfrm>
                  <a:off x="3160725" y="5572003"/>
                  <a:ext cx="171900" cy="2028600"/>
                </a:xfrm>
                <a:prstGeom prst="straightConnector1">
                  <a:avLst/>
                </a:prstGeom>
                <a:noFill/>
                <a:ln cap="flat" cmpd="sng" w="19050">
                  <a:solidFill>
                    <a:srgbClr val="1C0533"/>
                  </a:solidFill>
                  <a:prstDash val="solid"/>
                  <a:round/>
                  <a:headEnd len="med" w="med" type="none"/>
                  <a:tailEnd len="med" w="med" type="none"/>
                </a:ln>
              </p:spPr>
            </p:cxnSp>
            <p:cxnSp>
              <p:nvCxnSpPr>
                <p:cNvPr id="374" name="Google Shape;374;g1dd65562061_0_171"/>
                <p:cNvCxnSpPr>
                  <a:stCxn id="367" idx="1"/>
                  <a:endCxn id="365" idx="1"/>
                </p:cNvCxnSpPr>
                <p:nvPr/>
              </p:nvCxnSpPr>
              <p:spPr>
                <a:xfrm rot="10800000">
                  <a:off x="5240325" y="5438128"/>
                  <a:ext cx="142800" cy="2020200"/>
                </a:xfrm>
                <a:prstGeom prst="straightConnector1">
                  <a:avLst/>
                </a:prstGeom>
                <a:noFill/>
                <a:ln cap="flat" cmpd="sng" w="19050">
                  <a:solidFill>
                    <a:srgbClr val="1C0533"/>
                  </a:solidFill>
                  <a:prstDash val="solid"/>
                  <a:round/>
                  <a:headEnd len="med" w="med" type="none"/>
                  <a:tailEnd len="med" w="med" type="none"/>
                </a:ln>
              </p:spPr>
            </p:cxnSp>
          </p:grpSp>
        </p:grpSp>
        <p:cxnSp>
          <p:nvCxnSpPr>
            <p:cNvPr id="375" name="Google Shape;375;g1dd65562061_0_171"/>
            <p:cNvCxnSpPr>
              <a:stCxn id="367" idx="1"/>
              <a:endCxn id="364" idx="2"/>
            </p:cNvCxnSpPr>
            <p:nvPr/>
          </p:nvCxnSpPr>
          <p:spPr>
            <a:xfrm rot="10800000">
              <a:off x="4501288" y="6600515"/>
              <a:ext cx="1245000" cy="1095300"/>
            </a:xfrm>
            <a:prstGeom prst="straightConnector1">
              <a:avLst/>
            </a:prstGeom>
            <a:noFill/>
            <a:ln cap="flat" cmpd="sng" w="19050">
              <a:solidFill>
                <a:srgbClr val="1C0533"/>
              </a:solidFill>
              <a:prstDash val="solid"/>
              <a:round/>
              <a:headEnd len="med" w="med" type="none"/>
              <a:tailEnd len="med" w="med" type="none"/>
            </a:ln>
          </p:spPr>
        </p:cxnSp>
      </p:grpSp>
      <p:grpSp>
        <p:nvGrpSpPr>
          <p:cNvPr id="376" name="Google Shape;376;g1dd65562061_0_171"/>
          <p:cNvGrpSpPr/>
          <p:nvPr/>
        </p:nvGrpSpPr>
        <p:grpSpPr>
          <a:xfrm>
            <a:off x="2776638" y="5047885"/>
            <a:ext cx="3673000" cy="1676310"/>
            <a:chOff x="1286125" y="2078525"/>
            <a:chExt cx="3673000" cy="3688250"/>
          </a:xfrm>
        </p:grpSpPr>
        <p:sp>
          <p:nvSpPr>
            <p:cNvPr id="377" name="Google Shape;377;g1dd65562061_0_171"/>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g1dd65562061_0_171"/>
            <p:cNvGrpSpPr/>
            <p:nvPr/>
          </p:nvGrpSpPr>
          <p:grpSpPr>
            <a:xfrm>
              <a:off x="1286125" y="2078525"/>
              <a:ext cx="3673000" cy="3688250"/>
              <a:chOff x="2413475" y="4669250"/>
              <a:chExt cx="3673000" cy="3688250"/>
            </a:xfrm>
          </p:grpSpPr>
          <p:sp>
            <p:nvSpPr>
              <p:cNvPr id="379" name="Google Shape;379;g1dd65562061_0_171"/>
              <p:cNvSpPr/>
              <p:nvPr/>
            </p:nvSpPr>
            <p:spPr>
              <a:xfrm>
                <a:off x="3948425" y="4669250"/>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1dd65562061_0_171"/>
              <p:cNvSpPr/>
              <p:nvPr/>
            </p:nvSpPr>
            <p:spPr>
              <a:xfrm rot="-2700000">
                <a:off x="5184782" y="5114429"/>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dd65562061_0_171"/>
              <p:cNvSpPr/>
              <p:nvPr/>
            </p:nvSpPr>
            <p:spPr>
              <a:xfrm>
                <a:off x="5706975" y="6231475"/>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1dd65562061_0_171"/>
              <p:cNvSpPr/>
              <p:nvPr/>
            </p:nvSpPr>
            <p:spPr>
              <a:xfrm rot="2700000">
                <a:off x="5327579" y="7402782"/>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dd65562061_0_171"/>
              <p:cNvSpPr/>
              <p:nvPr/>
            </p:nvSpPr>
            <p:spPr>
              <a:xfrm>
                <a:off x="4211600" y="7978000"/>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1dd65562061_0_171"/>
              <p:cNvSpPr/>
              <p:nvPr/>
            </p:nvSpPr>
            <p:spPr>
              <a:xfrm rot="-2700000">
                <a:off x="3008982" y="7545154"/>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dd65562061_0_171"/>
              <p:cNvSpPr/>
              <p:nvPr/>
            </p:nvSpPr>
            <p:spPr>
              <a:xfrm>
                <a:off x="2413475" y="6385825"/>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dd65562061_0_171"/>
              <p:cNvSpPr/>
              <p:nvPr/>
            </p:nvSpPr>
            <p:spPr>
              <a:xfrm rot="2700000">
                <a:off x="2836979" y="5248257"/>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g1dd65562061_0_171"/>
              <p:cNvCxnSpPr>
                <a:stCxn id="382" idx="1"/>
                <a:endCxn id="379" idx="2"/>
              </p:cNvCxnSpPr>
              <p:nvPr/>
            </p:nvCxnSpPr>
            <p:spPr>
              <a:xfrm rot="10800000">
                <a:off x="4138125" y="5048728"/>
                <a:ext cx="1245000" cy="2409600"/>
              </a:xfrm>
              <a:prstGeom prst="straightConnector1">
                <a:avLst/>
              </a:prstGeom>
              <a:noFill/>
              <a:ln cap="flat" cmpd="sng" w="19050">
                <a:solidFill>
                  <a:srgbClr val="1C0533"/>
                </a:solidFill>
                <a:prstDash val="solid"/>
                <a:round/>
                <a:headEnd len="med" w="med" type="none"/>
                <a:tailEnd len="med" w="med" type="none"/>
              </a:ln>
            </p:spPr>
          </p:cxnSp>
          <p:cxnSp>
            <p:nvCxnSpPr>
              <p:cNvPr id="388" name="Google Shape;388;g1dd65562061_0_171"/>
              <p:cNvCxnSpPr>
                <a:stCxn id="384" idx="3"/>
                <a:endCxn id="379" idx="2"/>
              </p:cNvCxnSpPr>
              <p:nvPr/>
            </p:nvCxnSpPr>
            <p:spPr>
              <a:xfrm flipH="1" rot="10800000">
                <a:off x="3332728" y="5048600"/>
                <a:ext cx="805500" cy="2552100"/>
              </a:xfrm>
              <a:prstGeom prst="straightConnector1">
                <a:avLst/>
              </a:prstGeom>
              <a:noFill/>
              <a:ln cap="flat" cmpd="sng" w="19050">
                <a:solidFill>
                  <a:srgbClr val="1C0533"/>
                </a:solidFill>
                <a:prstDash val="solid"/>
                <a:round/>
                <a:headEnd len="med" w="med" type="none"/>
                <a:tailEnd len="med" w="med" type="none"/>
              </a:ln>
            </p:spPr>
          </p:cxnSp>
          <p:cxnSp>
            <p:nvCxnSpPr>
              <p:cNvPr id="389" name="Google Shape;389;g1dd65562061_0_171"/>
              <p:cNvCxnSpPr>
                <a:stCxn id="385" idx="3"/>
                <a:endCxn id="381" idx="1"/>
              </p:cNvCxnSpPr>
              <p:nvPr/>
            </p:nvCxnSpPr>
            <p:spPr>
              <a:xfrm flipH="1" rot="10800000">
                <a:off x="2792975" y="6421075"/>
                <a:ext cx="2913900" cy="154500"/>
              </a:xfrm>
              <a:prstGeom prst="straightConnector1">
                <a:avLst/>
              </a:prstGeom>
              <a:noFill/>
              <a:ln cap="flat" cmpd="sng" w="19050">
                <a:solidFill>
                  <a:srgbClr val="1C0533"/>
                </a:solidFill>
                <a:prstDash val="solid"/>
                <a:round/>
                <a:headEnd len="med" w="med" type="none"/>
                <a:tailEnd len="med" w="med" type="none"/>
              </a:ln>
            </p:spPr>
          </p:cxnSp>
        </p:grpSp>
      </p:grpSp>
      <p:grpSp>
        <p:nvGrpSpPr>
          <p:cNvPr id="390" name="Google Shape;390;g1dd65562061_0_171"/>
          <p:cNvGrpSpPr/>
          <p:nvPr/>
        </p:nvGrpSpPr>
        <p:grpSpPr>
          <a:xfrm>
            <a:off x="2776638" y="3667592"/>
            <a:ext cx="3673000" cy="1676310"/>
            <a:chOff x="1286125" y="2078525"/>
            <a:chExt cx="3673000" cy="3688250"/>
          </a:xfrm>
        </p:grpSpPr>
        <p:sp>
          <p:nvSpPr>
            <p:cNvPr id="391" name="Google Shape;391;g1dd65562061_0_171"/>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g1dd65562061_0_171"/>
            <p:cNvGrpSpPr/>
            <p:nvPr/>
          </p:nvGrpSpPr>
          <p:grpSpPr>
            <a:xfrm>
              <a:off x="1286125" y="2078525"/>
              <a:ext cx="3673000" cy="3688250"/>
              <a:chOff x="2413475" y="4669250"/>
              <a:chExt cx="3673000" cy="3688250"/>
            </a:xfrm>
          </p:grpSpPr>
          <p:sp>
            <p:nvSpPr>
              <p:cNvPr id="393" name="Google Shape;393;g1dd65562061_0_171"/>
              <p:cNvSpPr/>
              <p:nvPr/>
            </p:nvSpPr>
            <p:spPr>
              <a:xfrm>
                <a:off x="3948425" y="4669250"/>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dd65562061_0_171"/>
              <p:cNvSpPr/>
              <p:nvPr/>
            </p:nvSpPr>
            <p:spPr>
              <a:xfrm rot="-2700000">
                <a:off x="5184782" y="5114429"/>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dd65562061_0_171"/>
              <p:cNvSpPr/>
              <p:nvPr/>
            </p:nvSpPr>
            <p:spPr>
              <a:xfrm>
                <a:off x="5706975" y="6231475"/>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1dd65562061_0_171"/>
              <p:cNvSpPr/>
              <p:nvPr/>
            </p:nvSpPr>
            <p:spPr>
              <a:xfrm rot="2700000">
                <a:off x="5327579" y="7402782"/>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dd65562061_0_171"/>
              <p:cNvSpPr/>
              <p:nvPr/>
            </p:nvSpPr>
            <p:spPr>
              <a:xfrm>
                <a:off x="4211600" y="7978000"/>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1dd65562061_0_171"/>
              <p:cNvSpPr/>
              <p:nvPr/>
            </p:nvSpPr>
            <p:spPr>
              <a:xfrm rot="-2700000">
                <a:off x="3008982" y="7545154"/>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1dd65562061_0_171"/>
              <p:cNvSpPr/>
              <p:nvPr/>
            </p:nvSpPr>
            <p:spPr>
              <a:xfrm>
                <a:off x="2413475" y="6385825"/>
                <a:ext cx="379500" cy="379500"/>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1dd65562061_0_171"/>
              <p:cNvSpPr/>
              <p:nvPr/>
            </p:nvSpPr>
            <p:spPr>
              <a:xfrm rot="2700000">
                <a:off x="2836979" y="5248257"/>
                <a:ext cx="379292" cy="379292"/>
              </a:xfrm>
              <a:prstGeom prst="roundRect">
                <a:avLst>
                  <a:gd fmla="val 16667" name="adj"/>
                </a:avLst>
              </a:prstGeom>
              <a:solidFill>
                <a:srgbClr val="E6007A"/>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g1dd65562061_0_171"/>
              <p:cNvCxnSpPr>
                <a:stCxn id="399" idx="3"/>
                <a:endCxn id="395" idx="1"/>
              </p:cNvCxnSpPr>
              <p:nvPr/>
            </p:nvCxnSpPr>
            <p:spPr>
              <a:xfrm flipH="1" rot="10800000">
                <a:off x="2792975" y="6421375"/>
                <a:ext cx="2913900" cy="154200"/>
              </a:xfrm>
              <a:prstGeom prst="straightConnector1">
                <a:avLst/>
              </a:prstGeom>
              <a:noFill/>
              <a:ln cap="flat" cmpd="sng" w="19050">
                <a:solidFill>
                  <a:srgbClr val="1C0533"/>
                </a:solidFill>
                <a:prstDash val="solid"/>
                <a:round/>
                <a:headEnd len="med" w="med" type="none"/>
                <a:tailEnd len="med" w="med" type="none"/>
              </a:ln>
            </p:spPr>
          </p:cxnSp>
          <p:cxnSp>
            <p:nvCxnSpPr>
              <p:cNvPr id="402" name="Google Shape;402;g1dd65562061_0_171"/>
              <p:cNvCxnSpPr>
                <a:stCxn id="400" idx="3"/>
                <a:endCxn id="397" idx="0"/>
              </p:cNvCxnSpPr>
              <p:nvPr/>
            </p:nvCxnSpPr>
            <p:spPr>
              <a:xfrm>
                <a:off x="3160725" y="5572003"/>
                <a:ext cx="1240500" cy="2406000"/>
              </a:xfrm>
              <a:prstGeom prst="straightConnector1">
                <a:avLst/>
              </a:prstGeom>
              <a:noFill/>
              <a:ln cap="flat" cmpd="sng" w="19050">
                <a:solidFill>
                  <a:srgbClr val="1C0533"/>
                </a:solidFill>
                <a:prstDash val="solid"/>
                <a:round/>
                <a:headEnd len="med" w="med" type="none"/>
                <a:tailEnd len="med" w="med" type="none"/>
              </a:ln>
            </p:spPr>
          </p:cxnSp>
          <p:cxnSp>
            <p:nvCxnSpPr>
              <p:cNvPr id="403" name="Google Shape;403;g1dd65562061_0_171"/>
              <p:cNvCxnSpPr>
                <a:stCxn id="396" idx="1"/>
                <a:endCxn id="394" idx="1"/>
              </p:cNvCxnSpPr>
              <p:nvPr/>
            </p:nvCxnSpPr>
            <p:spPr>
              <a:xfrm rot="10800000">
                <a:off x="5240325" y="5438128"/>
                <a:ext cx="142800" cy="2020200"/>
              </a:xfrm>
              <a:prstGeom prst="straightConnector1">
                <a:avLst/>
              </a:prstGeom>
              <a:noFill/>
              <a:ln cap="flat" cmpd="sng" w="19050">
                <a:solidFill>
                  <a:srgbClr val="1C0533"/>
                </a:solidFill>
                <a:prstDash val="solid"/>
                <a:round/>
                <a:headEnd len="med" w="med" type="none"/>
                <a:tailEnd len="med" w="med" type="none"/>
              </a:ln>
            </p:spPr>
          </p:cxnSp>
        </p:grpSp>
      </p:grpSp>
      <p:grpSp>
        <p:nvGrpSpPr>
          <p:cNvPr id="404" name="Google Shape;404;g1dd65562061_0_171"/>
          <p:cNvGrpSpPr/>
          <p:nvPr/>
        </p:nvGrpSpPr>
        <p:grpSpPr>
          <a:xfrm>
            <a:off x="2776638" y="2287299"/>
            <a:ext cx="3673000" cy="1676310"/>
            <a:chOff x="1286125" y="2078525"/>
            <a:chExt cx="3673000" cy="3688250"/>
          </a:xfrm>
        </p:grpSpPr>
        <p:sp>
          <p:nvSpPr>
            <p:cNvPr id="405" name="Google Shape;405;g1dd65562061_0_171"/>
            <p:cNvSpPr/>
            <p:nvPr/>
          </p:nvSpPr>
          <p:spPr>
            <a:xfrm>
              <a:off x="1514775" y="2314800"/>
              <a:ext cx="3264900" cy="326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g1dd65562061_0_171"/>
            <p:cNvGrpSpPr/>
            <p:nvPr/>
          </p:nvGrpSpPr>
          <p:grpSpPr>
            <a:xfrm>
              <a:off x="1286125" y="2078525"/>
              <a:ext cx="3673000" cy="3688250"/>
              <a:chOff x="2413475" y="4669250"/>
              <a:chExt cx="3673000" cy="3688250"/>
            </a:xfrm>
          </p:grpSpPr>
          <p:sp>
            <p:nvSpPr>
              <p:cNvPr id="407" name="Google Shape;407;g1dd65562061_0_171"/>
              <p:cNvSpPr/>
              <p:nvPr/>
            </p:nvSpPr>
            <p:spPr>
              <a:xfrm>
                <a:off x="3948425" y="4669250"/>
                <a:ext cx="379500" cy="379500"/>
              </a:xfrm>
              <a:prstGeom prst="roundRect">
                <a:avLst>
                  <a:gd fmla="val 16667" name="adj"/>
                </a:avLst>
              </a:prstGeom>
              <a:solidFill>
                <a:schemeClr val="dk2"/>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1dd65562061_0_171"/>
              <p:cNvSpPr/>
              <p:nvPr/>
            </p:nvSpPr>
            <p:spPr>
              <a:xfrm rot="-2700000">
                <a:off x="5184782" y="5114429"/>
                <a:ext cx="379292" cy="379292"/>
              </a:xfrm>
              <a:prstGeom prst="roundRect">
                <a:avLst>
                  <a:gd fmla="val 16667" name="adj"/>
                </a:avLst>
              </a:prstGeom>
              <a:solidFill>
                <a:schemeClr val="dk2"/>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dd65562061_0_171"/>
              <p:cNvSpPr/>
              <p:nvPr/>
            </p:nvSpPr>
            <p:spPr>
              <a:xfrm>
                <a:off x="5706975" y="6231475"/>
                <a:ext cx="379500" cy="379500"/>
              </a:xfrm>
              <a:prstGeom prst="roundRect">
                <a:avLst>
                  <a:gd fmla="val 16667" name="adj"/>
                </a:avLst>
              </a:prstGeom>
              <a:solidFill>
                <a:schemeClr val="dk2"/>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1dd65562061_0_171"/>
              <p:cNvSpPr/>
              <p:nvPr/>
            </p:nvSpPr>
            <p:spPr>
              <a:xfrm rot="2700000">
                <a:off x="5327579" y="7402782"/>
                <a:ext cx="379292" cy="379292"/>
              </a:xfrm>
              <a:prstGeom prst="roundRect">
                <a:avLst>
                  <a:gd fmla="val 16667" name="adj"/>
                </a:avLst>
              </a:prstGeom>
              <a:solidFill>
                <a:schemeClr val="dk2"/>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1dd65562061_0_171"/>
              <p:cNvSpPr/>
              <p:nvPr/>
            </p:nvSpPr>
            <p:spPr>
              <a:xfrm>
                <a:off x="4211600" y="7978000"/>
                <a:ext cx="379500" cy="379500"/>
              </a:xfrm>
              <a:prstGeom prst="roundRect">
                <a:avLst>
                  <a:gd fmla="val 16667" name="adj"/>
                </a:avLst>
              </a:prstGeom>
              <a:solidFill>
                <a:schemeClr val="dk2"/>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1dd65562061_0_171"/>
              <p:cNvSpPr/>
              <p:nvPr/>
            </p:nvSpPr>
            <p:spPr>
              <a:xfrm rot="-2700000">
                <a:off x="3008982" y="7545154"/>
                <a:ext cx="379292" cy="379292"/>
              </a:xfrm>
              <a:prstGeom prst="roundRect">
                <a:avLst>
                  <a:gd fmla="val 16667" name="adj"/>
                </a:avLst>
              </a:prstGeom>
              <a:solidFill>
                <a:schemeClr val="dk2"/>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1dd65562061_0_171"/>
              <p:cNvSpPr/>
              <p:nvPr/>
            </p:nvSpPr>
            <p:spPr>
              <a:xfrm>
                <a:off x="2413475" y="6385825"/>
                <a:ext cx="379500" cy="379500"/>
              </a:xfrm>
              <a:prstGeom prst="roundRect">
                <a:avLst>
                  <a:gd fmla="val 16667" name="adj"/>
                </a:avLst>
              </a:prstGeom>
              <a:solidFill>
                <a:schemeClr val="dk2"/>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1dd65562061_0_171"/>
              <p:cNvSpPr/>
              <p:nvPr/>
            </p:nvSpPr>
            <p:spPr>
              <a:xfrm rot="2700000">
                <a:off x="2836979" y="5248257"/>
                <a:ext cx="379292" cy="379292"/>
              </a:xfrm>
              <a:prstGeom prst="roundRect">
                <a:avLst>
                  <a:gd fmla="val 16667" name="adj"/>
                </a:avLst>
              </a:prstGeom>
              <a:solidFill>
                <a:schemeClr val="dk2"/>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g1dd65562061_0_171"/>
              <p:cNvCxnSpPr>
                <a:stCxn id="414" idx="3"/>
                <a:endCxn id="409" idx="1"/>
              </p:cNvCxnSpPr>
              <p:nvPr/>
            </p:nvCxnSpPr>
            <p:spPr>
              <a:xfrm>
                <a:off x="3160725" y="5572003"/>
                <a:ext cx="2546400" cy="849300"/>
              </a:xfrm>
              <a:prstGeom prst="straightConnector1">
                <a:avLst/>
              </a:prstGeom>
              <a:noFill/>
              <a:ln cap="flat" cmpd="sng" w="19050">
                <a:solidFill>
                  <a:srgbClr val="E6007A"/>
                </a:solidFill>
                <a:prstDash val="solid"/>
                <a:round/>
                <a:headEnd len="med" w="med" type="none"/>
                <a:tailEnd len="med" w="med" type="none"/>
              </a:ln>
            </p:spPr>
          </p:cxnSp>
          <p:cxnSp>
            <p:nvCxnSpPr>
              <p:cNvPr id="416" name="Google Shape;416;g1dd65562061_0_171"/>
              <p:cNvCxnSpPr>
                <a:stCxn id="408" idx="1"/>
                <a:endCxn id="414" idx="3"/>
              </p:cNvCxnSpPr>
              <p:nvPr/>
            </p:nvCxnSpPr>
            <p:spPr>
              <a:xfrm flipH="1">
                <a:off x="3160728" y="5438175"/>
                <a:ext cx="2079600" cy="133800"/>
              </a:xfrm>
              <a:prstGeom prst="straightConnector1">
                <a:avLst/>
              </a:prstGeom>
              <a:noFill/>
              <a:ln cap="flat" cmpd="sng" w="19050">
                <a:solidFill>
                  <a:srgbClr val="E6007A"/>
                </a:solidFill>
                <a:prstDash val="solid"/>
                <a:round/>
                <a:headEnd len="med" w="med" type="none"/>
                <a:tailEnd len="med" w="med" type="none"/>
              </a:ln>
            </p:spPr>
          </p:cxnSp>
          <p:cxnSp>
            <p:nvCxnSpPr>
              <p:cNvPr id="417" name="Google Shape;417;g1dd65562061_0_171"/>
              <p:cNvCxnSpPr>
                <a:stCxn id="412" idx="3"/>
                <a:endCxn id="409" idx="1"/>
              </p:cNvCxnSpPr>
              <p:nvPr/>
            </p:nvCxnSpPr>
            <p:spPr>
              <a:xfrm flipH="1" rot="10800000">
                <a:off x="3332728" y="6421100"/>
                <a:ext cx="2374200" cy="1179600"/>
              </a:xfrm>
              <a:prstGeom prst="straightConnector1">
                <a:avLst/>
              </a:prstGeom>
              <a:noFill/>
              <a:ln cap="flat" cmpd="sng" w="19050">
                <a:solidFill>
                  <a:srgbClr val="E6007A"/>
                </a:solidFill>
                <a:prstDash val="solid"/>
                <a:round/>
                <a:headEnd len="med" w="med" type="none"/>
                <a:tailEnd len="med" w="med" type="none"/>
              </a:ln>
            </p:spPr>
          </p:cxn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2" name="Shape 422"/>
        <p:cNvGrpSpPr/>
        <p:nvPr/>
      </p:nvGrpSpPr>
      <p:grpSpPr>
        <a:xfrm>
          <a:off x="0" y="0"/>
          <a:ext cx="0" cy="0"/>
          <a:chOff x="0" y="0"/>
          <a:chExt cx="0" cy="0"/>
        </a:xfrm>
      </p:grpSpPr>
      <p:pic>
        <p:nvPicPr>
          <p:cNvPr descr="preencoded.png" id="423" name="Google Shape;423;p19"/>
          <p:cNvPicPr preferRelativeResize="0"/>
          <p:nvPr/>
        </p:nvPicPr>
        <p:blipFill rotWithShape="1">
          <a:blip r:embed="rId3">
            <a:alphaModFix/>
          </a:blip>
          <a:srcRect b="0" l="0" r="0" t="0"/>
          <a:stretch/>
        </p:blipFill>
        <p:spPr>
          <a:xfrm>
            <a:off x="0" y="0"/>
            <a:ext cx="18288000" cy="941334"/>
          </a:xfrm>
          <a:prstGeom prst="rect">
            <a:avLst/>
          </a:prstGeom>
          <a:noFill/>
          <a:ln>
            <a:noFill/>
          </a:ln>
        </p:spPr>
      </p:pic>
      <p:pic>
        <p:nvPicPr>
          <p:cNvPr descr="preencoded.png" id="424" name="Google Shape;424;p19"/>
          <p:cNvPicPr preferRelativeResize="0"/>
          <p:nvPr/>
        </p:nvPicPr>
        <p:blipFill rotWithShape="1">
          <a:blip r:embed="rId4">
            <a:alphaModFix/>
          </a:blip>
          <a:srcRect b="0" l="0" r="0" t="0"/>
          <a:stretch/>
        </p:blipFill>
        <p:spPr>
          <a:xfrm>
            <a:off x="6478280" y="2428450"/>
            <a:ext cx="4760259" cy="2743200"/>
          </a:xfrm>
          <a:prstGeom prst="rect">
            <a:avLst/>
          </a:prstGeom>
          <a:noFill/>
          <a:ln>
            <a:noFill/>
          </a:ln>
        </p:spPr>
      </p:pic>
      <p:sp>
        <p:nvSpPr>
          <p:cNvPr id="425" name="Google Shape;425;p19"/>
          <p:cNvSpPr/>
          <p:nvPr/>
        </p:nvSpPr>
        <p:spPr>
          <a:xfrm>
            <a:off x="6086475" y="523055"/>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426" name="Google Shape;426;p19"/>
          <p:cNvSpPr/>
          <p:nvPr/>
        </p:nvSpPr>
        <p:spPr>
          <a:xfrm>
            <a:off x="12163425" y="523055"/>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427" name="Google Shape;427;p19"/>
          <p:cNvSpPr/>
          <p:nvPr/>
        </p:nvSpPr>
        <p:spPr>
          <a:xfrm>
            <a:off x="1395591" y="6800850"/>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800">
                <a:latin typeface="Inter"/>
                <a:ea typeface="Inter"/>
                <a:cs typeface="Inter"/>
                <a:sym typeface="Inter"/>
              </a:rPr>
              <a:t>WebAssembly is a key part of enabling trust-free shared security and interoperability. It allows the Relay Chain to trustlessly validate the blocks of connected parachains.</a:t>
            </a:r>
            <a:endParaRPr b="0" i="0" sz="1800" u="none" cap="none" strike="noStrike">
              <a:solidFill>
                <a:schemeClr val="dk1"/>
              </a:solidFill>
              <a:latin typeface="Calibri"/>
              <a:ea typeface="Calibri"/>
              <a:cs typeface="Calibri"/>
              <a:sym typeface="Calibri"/>
            </a:endParaRPr>
          </a:p>
        </p:txBody>
      </p:sp>
      <p:sp>
        <p:nvSpPr>
          <p:cNvPr id="428" name="Google Shape;428;p19"/>
          <p:cNvSpPr/>
          <p:nvPr/>
        </p:nvSpPr>
        <p:spPr>
          <a:xfrm>
            <a:off x="6924750" y="6800825"/>
            <a:ext cx="44385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800">
                <a:latin typeface="Inter"/>
                <a:ea typeface="Inter"/>
                <a:cs typeface="Inter"/>
                <a:sym typeface="Inter"/>
              </a:rPr>
              <a:t>The Parachains Protocol is comprised of many subsystems such as the PVF (Parachain Validation Function), Approval Process, Inclusion Pipeline, AnV (Availability and Validity Protocol), etc… It is the most advanced multi-chain coordination software that exists today.</a:t>
            </a:r>
            <a:endParaRPr b="0" i="0" sz="1800" u="none" cap="none" strike="noStrike">
              <a:solidFill>
                <a:schemeClr val="dk1"/>
              </a:solidFill>
              <a:latin typeface="Calibri"/>
              <a:ea typeface="Calibri"/>
              <a:cs typeface="Calibri"/>
              <a:sym typeface="Calibri"/>
            </a:endParaRPr>
          </a:p>
        </p:txBody>
      </p:sp>
      <p:sp>
        <p:nvSpPr>
          <p:cNvPr id="429" name="Google Shape;429;p19"/>
          <p:cNvSpPr/>
          <p:nvPr/>
        </p:nvSpPr>
        <p:spPr>
          <a:xfrm>
            <a:off x="12539709" y="6800813"/>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800">
                <a:latin typeface="Inter"/>
                <a:ea typeface="Inter"/>
                <a:cs typeface="Inter"/>
                <a:sym typeface="Inter"/>
              </a:rPr>
              <a:t>A coordination chain that manages its own block producers, parachain validators, consensus and finality across all parachains, and more. It is what many people think of when we say “Polkadot”, but is really just one small part of the overall ecosystem.</a:t>
            </a:r>
            <a:endParaRPr b="0" i="0" sz="1800" u="none" cap="none" strike="noStrike">
              <a:solidFill>
                <a:schemeClr val="dk1"/>
              </a:solidFill>
              <a:latin typeface="Calibri"/>
              <a:ea typeface="Calibri"/>
              <a:cs typeface="Calibri"/>
              <a:sym typeface="Calibri"/>
            </a:endParaRPr>
          </a:p>
        </p:txBody>
      </p:sp>
      <p:sp>
        <p:nvSpPr>
          <p:cNvPr id="430" name="Google Shape;430;p19"/>
          <p:cNvSpPr/>
          <p:nvPr/>
        </p:nvSpPr>
        <p:spPr>
          <a:xfrm>
            <a:off x="1395591" y="5772150"/>
            <a:ext cx="40671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Wasm</a:t>
            </a:r>
            <a:endParaRPr b="0" i="0" sz="4800" u="none" cap="none" strike="noStrike">
              <a:solidFill>
                <a:schemeClr val="dk1"/>
              </a:solidFill>
              <a:latin typeface="Calibri"/>
              <a:ea typeface="Calibri"/>
              <a:cs typeface="Calibri"/>
              <a:sym typeface="Calibri"/>
            </a:endParaRPr>
          </a:p>
        </p:txBody>
      </p:sp>
      <p:sp>
        <p:nvSpPr>
          <p:cNvPr id="431" name="Google Shape;431;p19"/>
          <p:cNvSpPr/>
          <p:nvPr/>
        </p:nvSpPr>
        <p:spPr>
          <a:xfrm>
            <a:off x="5815209" y="5772150"/>
            <a:ext cx="60864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Parachains Protocol</a:t>
            </a:r>
            <a:endParaRPr b="0" i="0" sz="4800" u="none" cap="none" strike="noStrike">
              <a:solidFill>
                <a:schemeClr val="dk1"/>
              </a:solidFill>
              <a:latin typeface="Calibri"/>
              <a:ea typeface="Calibri"/>
              <a:cs typeface="Calibri"/>
              <a:sym typeface="Calibri"/>
            </a:endParaRPr>
          </a:p>
        </p:txBody>
      </p:sp>
      <p:sp>
        <p:nvSpPr>
          <p:cNvPr id="432" name="Google Shape;432;p19"/>
          <p:cNvSpPr/>
          <p:nvPr/>
        </p:nvSpPr>
        <p:spPr>
          <a:xfrm>
            <a:off x="12254109" y="5772150"/>
            <a:ext cx="46383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Relay Chain</a:t>
            </a:r>
            <a:endParaRPr b="0" i="0" sz="4800" u="none" cap="none" strike="noStrike">
              <a:solidFill>
                <a:schemeClr val="dk1"/>
              </a:solidFill>
              <a:latin typeface="Calibri"/>
              <a:ea typeface="Calibri"/>
              <a:cs typeface="Calibri"/>
              <a:sym typeface="Calibri"/>
            </a:endParaRPr>
          </a:p>
        </p:txBody>
      </p:sp>
      <p:pic>
        <p:nvPicPr>
          <p:cNvPr id="433" name="Google Shape;433;p19"/>
          <p:cNvPicPr preferRelativeResize="0"/>
          <p:nvPr/>
        </p:nvPicPr>
        <p:blipFill rotWithShape="1">
          <a:blip r:embed="rId5">
            <a:alphaModFix/>
          </a:blip>
          <a:srcRect b="0" l="0" r="0" t="0"/>
          <a:stretch/>
        </p:blipFill>
        <p:spPr>
          <a:xfrm>
            <a:off x="2057541" y="2499488"/>
            <a:ext cx="2743200" cy="2743200"/>
          </a:xfrm>
          <a:prstGeom prst="rect">
            <a:avLst/>
          </a:prstGeom>
          <a:noFill/>
          <a:ln>
            <a:noFill/>
          </a:ln>
        </p:spPr>
      </p:pic>
      <p:pic>
        <p:nvPicPr>
          <p:cNvPr id="434" name="Google Shape;434;p19"/>
          <p:cNvPicPr preferRelativeResize="0"/>
          <p:nvPr/>
        </p:nvPicPr>
        <p:blipFill rotWithShape="1">
          <a:blip r:embed="rId6">
            <a:alphaModFix/>
          </a:blip>
          <a:srcRect b="0" l="0" r="0" t="0"/>
          <a:stretch/>
        </p:blipFill>
        <p:spPr>
          <a:xfrm>
            <a:off x="12973059" y="2199844"/>
            <a:ext cx="3200400" cy="3200400"/>
          </a:xfrm>
          <a:prstGeom prst="ellipse">
            <a:avLst/>
          </a:prstGeom>
          <a:noFill/>
          <a:ln>
            <a:noFill/>
          </a:ln>
        </p:spPr>
      </p:pic>
      <p:sp>
        <p:nvSpPr>
          <p:cNvPr id="435" name="Google Shape;435;p19"/>
          <p:cNvSpPr/>
          <p:nvPr/>
        </p:nvSpPr>
        <p:spPr>
          <a:xfrm>
            <a:off x="5815200" y="3413888"/>
            <a:ext cx="914400" cy="9144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123E"/>
              </a:solidFill>
            </a:endParaRPr>
          </a:p>
        </p:txBody>
      </p:sp>
      <p:sp>
        <p:nvSpPr>
          <p:cNvPr id="436" name="Google Shape;436;p19"/>
          <p:cNvSpPr/>
          <p:nvPr/>
        </p:nvSpPr>
        <p:spPr>
          <a:xfrm>
            <a:off x="11625300" y="3413888"/>
            <a:ext cx="914400" cy="9144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123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descr="preencoded.png" id="442" name="Google Shape;442;g1dd65562061_0_2363"/>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443" name="Google Shape;443;g1dd65562061_0_2363"/>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444" name="Google Shape;444;g1dd65562061_0_2363"/>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445" name="Google Shape;445;g1dd65562061_0_2363"/>
          <p:cNvSpPr txBox="1"/>
          <p:nvPr/>
        </p:nvSpPr>
        <p:spPr>
          <a:xfrm>
            <a:off x="8889800" y="3760463"/>
            <a:ext cx="7188300" cy="40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chemeClr val="dk1"/>
                </a:solidFill>
                <a:latin typeface="Inter"/>
                <a:ea typeface="Inter"/>
                <a:cs typeface="Inter"/>
                <a:sym typeface="Inter"/>
              </a:rPr>
              <a:t>Date / Time:</a:t>
            </a:r>
            <a:endParaRPr b="1" sz="24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b="1" sz="24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2400">
                <a:solidFill>
                  <a:schemeClr val="dk1"/>
                </a:solidFill>
                <a:latin typeface="Inter"/>
                <a:ea typeface="Inter"/>
                <a:cs typeface="Inter"/>
                <a:sym typeface="Inter"/>
              </a:rPr>
              <a:t>Mar 02, 2023</a:t>
            </a:r>
            <a:endParaRPr sz="2400">
              <a:solidFill>
                <a:schemeClr val="dk1"/>
              </a:solidFill>
              <a:latin typeface="Inter"/>
              <a:ea typeface="Inter"/>
              <a:cs typeface="Inter"/>
              <a:sym typeface="Inter"/>
            </a:endParaRPr>
          </a:p>
          <a:p>
            <a:pPr indent="0" lvl="0" marL="0" rtl="0" algn="l">
              <a:spcBef>
                <a:spcPts val="0"/>
              </a:spcBef>
              <a:spcAft>
                <a:spcPts val="0"/>
              </a:spcAft>
              <a:buNone/>
            </a:pPr>
            <a:r>
              <a:rPr lang="en-US" sz="2400">
                <a:solidFill>
                  <a:schemeClr val="dk1"/>
                </a:solidFill>
                <a:latin typeface="Inter"/>
                <a:ea typeface="Inter"/>
                <a:cs typeface="Inter"/>
                <a:sym typeface="Inter"/>
              </a:rPr>
              <a:t>16:40 - 17:00 MST</a:t>
            </a:r>
            <a:endParaRPr sz="2400">
              <a:solidFill>
                <a:schemeClr val="dk1"/>
              </a:solidFill>
              <a:latin typeface="Inter"/>
              <a:ea typeface="Inter"/>
              <a:cs typeface="Inter"/>
              <a:sym typeface="Inter"/>
            </a:endParaRPr>
          </a:p>
          <a:p>
            <a:pPr indent="0" lvl="0" marL="0" rtl="0" algn="l">
              <a:spcBef>
                <a:spcPts val="0"/>
              </a:spcBef>
              <a:spcAft>
                <a:spcPts val="0"/>
              </a:spcAft>
              <a:buNone/>
            </a:pPr>
            <a:r>
              <a:t/>
            </a:r>
            <a:endParaRPr sz="2400">
              <a:solidFill>
                <a:schemeClr val="dk1"/>
              </a:solidFill>
              <a:latin typeface="Inter"/>
              <a:ea typeface="Inter"/>
              <a:cs typeface="Inter"/>
              <a:sym typeface="Inter"/>
            </a:endParaRPr>
          </a:p>
          <a:p>
            <a:pPr indent="0" lvl="0" marL="0" rtl="0" algn="l">
              <a:spcBef>
                <a:spcPts val="0"/>
              </a:spcBef>
              <a:spcAft>
                <a:spcPts val="0"/>
              </a:spcAft>
              <a:buNone/>
            </a:pPr>
            <a:r>
              <a:rPr b="1" lang="en-US" sz="2400">
                <a:solidFill>
                  <a:schemeClr val="dk1"/>
                </a:solidFill>
                <a:latin typeface="Inter"/>
                <a:ea typeface="Inter"/>
                <a:cs typeface="Inter"/>
                <a:sym typeface="Inter"/>
              </a:rPr>
              <a:t>Location:</a:t>
            </a:r>
            <a:endParaRPr b="1" sz="2400">
              <a:solidFill>
                <a:schemeClr val="dk1"/>
              </a:solidFill>
              <a:latin typeface="Inter"/>
              <a:ea typeface="Inter"/>
              <a:cs typeface="Inter"/>
              <a:sym typeface="Inter"/>
            </a:endParaRPr>
          </a:p>
          <a:p>
            <a:pPr indent="0" lvl="0" marL="0" rtl="0" algn="l">
              <a:spcBef>
                <a:spcPts val="0"/>
              </a:spcBef>
              <a:spcAft>
                <a:spcPts val="0"/>
              </a:spcAft>
              <a:buNone/>
            </a:pPr>
            <a:r>
              <a:t/>
            </a:r>
            <a:endParaRPr sz="2400">
              <a:solidFill>
                <a:schemeClr val="dk1"/>
              </a:solidFill>
              <a:latin typeface="Inter"/>
              <a:ea typeface="Inter"/>
              <a:cs typeface="Inter"/>
              <a:sym typeface="Inter"/>
            </a:endParaRPr>
          </a:p>
          <a:p>
            <a:pPr indent="0" lvl="0" marL="0" rtl="0" algn="l">
              <a:spcBef>
                <a:spcPts val="0"/>
              </a:spcBef>
              <a:spcAft>
                <a:spcPts val="0"/>
              </a:spcAft>
              <a:buNone/>
            </a:pPr>
            <a:r>
              <a:rPr lang="en-US" sz="2400">
                <a:solidFill>
                  <a:schemeClr val="dk1"/>
                </a:solidFill>
                <a:latin typeface="Inter"/>
                <a:ea typeface="Inter"/>
                <a:cs typeface="Inter"/>
                <a:sym typeface="Inter"/>
              </a:rPr>
              <a:t>Stage #BUIDL Palace</a:t>
            </a:r>
            <a:endParaRPr sz="2400">
              <a:solidFill>
                <a:schemeClr val="dk1"/>
              </a:solidFill>
              <a:latin typeface="Inter"/>
              <a:ea typeface="Inter"/>
              <a:cs typeface="Inter"/>
              <a:sym typeface="Inter"/>
            </a:endParaRPr>
          </a:p>
          <a:p>
            <a:pPr indent="0" lvl="0" marL="0" rtl="0" algn="l">
              <a:spcBef>
                <a:spcPts val="0"/>
              </a:spcBef>
              <a:spcAft>
                <a:spcPts val="0"/>
              </a:spcAft>
              <a:buNone/>
            </a:pPr>
            <a:r>
              <a:rPr lang="en-US" sz="2400">
                <a:solidFill>
                  <a:schemeClr val="dk1"/>
                </a:solidFill>
                <a:latin typeface="Inter"/>
                <a:ea typeface="Inter"/>
                <a:cs typeface="Inter"/>
                <a:sym typeface="Inter"/>
              </a:rPr>
              <a:t>National Western $SPORK Castle</a:t>
            </a:r>
            <a:endParaRPr sz="2400">
              <a:solidFill>
                <a:schemeClr val="dk1"/>
              </a:solidFill>
              <a:latin typeface="Inter"/>
              <a:ea typeface="Inter"/>
              <a:cs typeface="Inter"/>
              <a:sym typeface="Inter"/>
            </a:endParaRPr>
          </a:p>
          <a:p>
            <a:pPr indent="0" lvl="0" marL="0" rtl="0" algn="l">
              <a:spcBef>
                <a:spcPts val="0"/>
              </a:spcBef>
              <a:spcAft>
                <a:spcPts val="0"/>
              </a:spcAft>
              <a:buNone/>
            </a:pPr>
            <a:r>
              <a:rPr lang="en-US" sz="2400">
                <a:solidFill>
                  <a:schemeClr val="dk1"/>
                </a:solidFill>
                <a:latin typeface="Inter"/>
                <a:ea typeface="Inter"/>
                <a:cs typeface="Inter"/>
                <a:sym typeface="Inter"/>
              </a:rPr>
              <a:t>4655 Humboldt St Denver CO 80202</a:t>
            </a:r>
            <a:endParaRPr sz="2400">
              <a:solidFill>
                <a:schemeClr val="dk1"/>
              </a:solidFill>
              <a:latin typeface="Inter"/>
              <a:ea typeface="Inter"/>
              <a:cs typeface="Inter"/>
              <a:sym typeface="Inter"/>
            </a:endParaRPr>
          </a:p>
        </p:txBody>
      </p:sp>
      <p:pic>
        <p:nvPicPr>
          <p:cNvPr id="446" name="Google Shape;446;g1dd65562061_0_2363"/>
          <p:cNvPicPr preferRelativeResize="0"/>
          <p:nvPr/>
        </p:nvPicPr>
        <p:blipFill>
          <a:blip r:embed="rId4">
            <a:alphaModFix/>
          </a:blip>
          <a:stretch>
            <a:fillRect/>
          </a:stretch>
        </p:blipFill>
        <p:spPr>
          <a:xfrm>
            <a:off x="1699850" y="2309813"/>
            <a:ext cx="6315075" cy="5667375"/>
          </a:xfrm>
          <a:prstGeom prst="rect">
            <a:avLst/>
          </a:prstGeom>
          <a:noFill/>
          <a:ln>
            <a:noFill/>
          </a:ln>
        </p:spPr>
      </p:pic>
      <p:sp>
        <p:nvSpPr>
          <p:cNvPr id="447" name="Google Shape;447;g1dd65562061_0_2363"/>
          <p:cNvSpPr txBox="1"/>
          <p:nvPr/>
        </p:nvSpPr>
        <p:spPr>
          <a:xfrm>
            <a:off x="8889800" y="2481338"/>
            <a:ext cx="8046000" cy="92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lang="en-US" sz="4800">
                <a:solidFill>
                  <a:srgbClr val="444444"/>
                </a:solidFill>
                <a:latin typeface="Inter ExtraBold"/>
                <a:ea typeface="Inter ExtraBold"/>
                <a:cs typeface="Inter ExtraBold"/>
                <a:sym typeface="Inter ExtraBold"/>
              </a:rPr>
              <a:t>What is Shared Security?</a:t>
            </a:r>
            <a:endParaRPr sz="4800">
              <a:latin typeface="Inter ExtraBold"/>
              <a:ea typeface="Inter ExtraBold"/>
              <a:cs typeface="Inter ExtraBold"/>
              <a:sym typeface="Inter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dd65562061_0_2501"/>
          <p:cNvSpPr/>
          <p:nvPr/>
        </p:nvSpPr>
        <p:spPr>
          <a:xfrm>
            <a:off x="-125" y="0"/>
            <a:ext cx="9144000" cy="10287000"/>
          </a:xfrm>
          <a:prstGeom prst="rect">
            <a:avLst/>
          </a:prstGeom>
          <a:solidFill>
            <a:srgbClr val="28123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dd65562061_0_2501"/>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chemeClr val="lt1"/>
                </a:solidFill>
                <a:latin typeface="Inter SemiBold"/>
                <a:ea typeface="Inter SemiBold"/>
                <a:cs typeface="Inter SemiBold"/>
                <a:sym typeface="Inter SemiBold"/>
              </a:rPr>
              <a:t>Polkadot Presentati</a:t>
            </a:r>
            <a:r>
              <a:rPr b="0" i="0" lang="en-US" sz="1950" u="none" cap="none" strike="noStrike">
                <a:solidFill>
                  <a:schemeClr val="dk1"/>
                </a:solidFill>
                <a:latin typeface="Inter SemiBold"/>
                <a:ea typeface="Inter SemiBold"/>
                <a:cs typeface="Inter SemiBold"/>
                <a:sym typeface="Inter SemiBold"/>
              </a:rPr>
              <a:t>on</a:t>
            </a:r>
            <a:endParaRPr b="0" i="0" sz="1950" u="none" cap="none" strike="noStrike">
              <a:solidFill>
                <a:schemeClr val="dk1"/>
              </a:solidFill>
              <a:latin typeface="Calibri"/>
              <a:ea typeface="Calibri"/>
              <a:cs typeface="Calibri"/>
              <a:sym typeface="Calibri"/>
            </a:endParaRPr>
          </a:p>
        </p:txBody>
      </p:sp>
      <p:sp>
        <p:nvSpPr>
          <p:cNvPr id="455" name="Google Shape;455;g1dd65562061_0_2501"/>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chemeClr val="dk1"/>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456" name="Google Shape;456;g1dd65562061_0_2501"/>
          <p:cNvSpPr/>
          <p:nvPr/>
        </p:nvSpPr>
        <p:spPr>
          <a:xfrm>
            <a:off x="-125" y="1307513"/>
            <a:ext cx="9144000" cy="16764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6000">
                <a:solidFill>
                  <a:schemeClr val="lt1"/>
                </a:solidFill>
                <a:latin typeface="Inter"/>
                <a:ea typeface="Inter"/>
                <a:cs typeface="Inter"/>
                <a:sym typeface="Inter"/>
              </a:rPr>
              <a:t>BABE</a:t>
            </a:r>
            <a:endParaRPr b="1" sz="6000">
              <a:solidFill>
                <a:schemeClr val="lt1"/>
              </a:solidFill>
              <a:latin typeface="Inter"/>
              <a:ea typeface="Inter"/>
              <a:cs typeface="Inter"/>
              <a:sym typeface="Inter"/>
            </a:endParaRPr>
          </a:p>
          <a:p>
            <a:pPr indent="0" lvl="0" marL="0" marR="0" rtl="0" algn="ctr">
              <a:lnSpc>
                <a:spcPct val="120312"/>
              </a:lnSpc>
              <a:spcBef>
                <a:spcPts val="0"/>
              </a:spcBef>
              <a:spcAft>
                <a:spcPts val="0"/>
              </a:spcAft>
              <a:buClr>
                <a:srgbClr val="000000"/>
              </a:buClr>
              <a:buSzPts val="4800"/>
              <a:buFont typeface="Arial"/>
              <a:buNone/>
            </a:pPr>
            <a:r>
              <a:rPr b="1" lang="en-US" sz="3000">
                <a:solidFill>
                  <a:schemeClr val="lt1"/>
                </a:solidFill>
                <a:latin typeface="Inter"/>
                <a:ea typeface="Inter"/>
                <a:cs typeface="Inter"/>
                <a:sym typeface="Inter"/>
              </a:rPr>
              <a:t>Block Production</a:t>
            </a:r>
            <a:endParaRPr b="1" sz="3000">
              <a:solidFill>
                <a:schemeClr val="lt1"/>
              </a:solidFill>
              <a:latin typeface="Inter"/>
              <a:ea typeface="Inter"/>
              <a:cs typeface="Inter"/>
              <a:sym typeface="Inter"/>
            </a:endParaRPr>
          </a:p>
        </p:txBody>
      </p:sp>
      <p:sp>
        <p:nvSpPr>
          <p:cNvPr id="457" name="Google Shape;457;g1dd65562061_0_2501"/>
          <p:cNvSpPr/>
          <p:nvPr/>
        </p:nvSpPr>
        <p:spPr>
          <a:xfrm>
            <a:off x="9144000" y="1307513"/>
            <a:ext cx="9144000" cy="16764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6000">
                <a:solidFill>
                  <a:schemeClr val="dk1"/>
                </a:solidFill>
                <a:latin typeface="Inter"/>
                <a:ea typeface="Inter"/>
                <a:cs typeface="Inter"/>
                <a:sym typeface="Inter"/>
              </a:rPr>
              <a:t>GRANDPA</a:t>
            </a:r>
            <a:endParaRPr b="1" sz="6000">
              <a:solidFill>
                <a:schemeClr val="dk1"/>
              </a:solidFill>
              <a:latin typeface="Inter"/>
              <a:ea typeface="Inter"/>
              <a:cs typeface="Inter"/>
              <a:sym typeface="Inter"/>
            </a:endParaRPr>
          </a:p>
          <a:p>
            <a:pPr indent="0" lvl="0" marL="0" marR="0" rtl="0" algn="ctr">
              <a:lnSpc>
                <a:spcPct val="120312"/>
              </a:lnSpc>
              <a:spcBef>
                <a:spcPts val="0"/>
              </a:spcBef>
              <a:spcAft>
                <a:spcPts val="0"/>
              </a:spcAft>
              <a:buClr>
                <a:srgbClr val="000000"/>
              </a:buClr>
              <a:buSzPts val="4800"/>
              <a:buFont typeface="Arial"/>
              <a:buNone/>
            </a:pPr>
            <a:r>
              <a:rPr b="1" lang="en-US" sz="3000">
                <a:solidFill>
                  <a:schemeClr val="dk1"/>
                </a:solidFill>
                <a:latin typeface="Inter"/>
                <a:ea typeface="Inter"/>
                <a:cs typeface="Inter"/>
                <a:sym typeface="Inter"/>
              </a:rPr>
              <a:t>Finality Gadget</a:t>
            </a:r>
            <a:endParaRPr b="1" sz="3000">
              <a:solidFill>
                <a:schemeClr val="dk1"/>
              </a:solidFill>
              <a:latin typeface="Inter"/>
              <a:ea typeface="Inter"/>
              <a:cs typeface="Inter"/>
              <a:sym typeface="Inter"/>
            </a:endParaRPr>
          </a:p>
        </p:txBody>
      </p:sp>
      <p:pic>
        <p:nvPicPr>
          <p:cNvPr descr="preencoded.png" id="458" name="Google Shape;458;g1dd65562061_0_2501"/>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459" name="Google Shape;459;g1dd65562061_0_2501"/>
          <p:cNvSpPr/>
          <p:nvPr/>
        </p:nvSpPr>
        <p:spPr>
          <a:xfrm>
            <a:off x="8458200" y="1459913"/>
            <a:ext cx="1371600" cy="1371600"/>
          </a:xfrm>
          <a:prstGeom prst="plus">
            <a:avLst>
              <a:gd fmla="val 36073" name="adj"/>
            </a:avLst>
          </a:prstGeom>
          <a:solidFill>
            <a:srgbClr val="28123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123E"/>
              </a:solidFill>
            </a:endParaRPr>
          </a:p>
        </p:txBody>
      </p:sp>
      <p:pic>
        <p:nvPicPr>
          <p:cNvPr id="460" name="Google Shape;460;g1dd65562061_0_2501"/>
          <p:cNvPicPr preferRelativeResize="0"/>
          <p:nvPr/>
        </p:nvPicPr>
        <p:blipFill>
          <a:blip r:embed="rId4">
            <a:alphaModFix/>
          </a:blip>
          <a:stretch>
            <a:fillRect/>
          </a:stretch>
        </p:blipFill>
        <p:spPr>
          <a:xfrm>
            <a:off x="10599713" y="3086400"/>
            <a:ext cx="6232572" cy="6998289"/>
          </a:xfrm>
          <a:prstGeom prst="rect">
            <a:avLst/>
          </a:prstGeom>
          <a:noFill/>
          <a:ln>
            <a:noFill/>
          </a:ln>
        </p:spPr>
      </p:pic>
      <p:sp>
        <p:nvSpPr>
          <p:cNvPr id="461" name="Google Shape;461;g1dd65562061_0_2501"/>
          <p:cNvSpPr/>
          <p:nvPr/>
        </p:nvSpPr>
        <p:spPr>
          <a:xfrm>
            <a:off x="4219525" y="4661025"/>
            <a:ext cx="704700" cy="704700"/>
          </a:xfrm>
          <a:prstGeom prst="roundRect">
            <a:avLst>
              <a:gd fmla="val 16667" name="adj"/>
            </a:avLst>
          </a:prstGeom>
          <a:solidFill>
            <a:srgbClr val="E6007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1dd65562061_0_2501"/>
          <p:cNvSpPr/>
          <p:nvPr/>
        </p:nvSpPr>
        <p:spPr>
          <a:xfrm>
            <a:off x="2810975" y="5755200"/>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dd65562061_0_2501"/>
          <p:cNvSpPr/>
          <p:nvPr/>
        </p:nvSpPr>
        <p:spPr>
          <a:xfrm>
            <a:off x="2810975" y="3566850"/>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1dd65562061_0_2501"/>
          <p:cNvSpPr/>
          <p:nvPr/>
        </p:nvSpPr>
        <p:spPr>
          <a:xfrm>
            <a:off x="1402425" y="4661025"/>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dd65562061_0_2501"/>
          <p:cNvSpPr/>
          <p:nvPr/>
        </p:nvSpPr>
        <p:spPr>
          <a:xfrm>
            <a:off x="1402425" y="3566850"/>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dd65562061_0_2501"/>
          <p:cNvSpPr/>
          <p:nvPr/>
        </p:nvSpPr>
        <p:spPr>
          <a:xfrm>
            <a:off x="5628075" y="5755200"/>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g1dd65562061_0_2501"/>
          <p:cNvCxnSpPr>
            <a:stCxn id="468" idx="2"/>
            <a:endCxn id="461" idx="2"/>
          </p:cNvCxnSpPr>
          <p:nvPr/>
        </p:nvCxnSpPr>
        <p:spPr>
          <a:xfrm rot="10800000">
            <a:off x="4571875" y="5365725"/>
            <a:ext cx="0" cy="4376700"/>
          </a:xfrm>
          <a:prstGeom prst="straightConnector1">
            <a:avLst/>
          </a:prstGeom>
          <a:noFill/>
          <a:ln cap="flat" cmpd="sng" w="19050">
            <a:solidFill>
              <a:schemeClr val="lt1"/>
            </a:solidFill>
            <a:prstDash val="solid"/>
            <a:round/>
            <a:headEnd len="med" w="med" type="none"/>
            <a:tailEnd len="med" w="med" type="none"/>
          </a:ln>
        </p:spPr>
      </p:cxnSp>
      <p:sp>
        <p:nvSpPr>
          <p:cNvPr id="469" name="Google Shape;469;g1dd65562061_0_2501"/>
          <p:cNvSpPr/>
          <p:nvPr/>
        </p:nvSpPr>
        <p:spPr>
          <a:xfrm>
            <a:off x="5628075" y="4661025"/>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1dd65562061_0_2501"/>
          <p:cNvSpPr/>
          <p:nvPr/>
        </p:nvSpPr>
        <p:spPr>
          <a:xfrm>
            <a:off x="5628075" y="3566850"/>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dd65562061_0_2501"/>
          <p:cNvSpPr/>
          <p:nvPr/>
        </p:nvSpPr>
        <p:spPr>
          <a:xfrm>
            <a:off x="7036625" y="4661025"/>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1dd65562061_0_2501"/>
          <p:cNvSpPr/>
          <p:nvPr/>
        </p:nvSpPr>
        <p:spPr>
          <a:xfrm>
            <a:off x="7036625" y="3566850"/>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dd65562061_0_2501"/>
          <p:cNvSpPr/>
          <p:nvPr/>
        </p:nvSpPr>
        <p:spPr>
          <a:xfrm>
            <a:off x="4219525" y="9037725"/>
            <a:ext cx="704700" cy="704700"/>
          </a:xfrm>
          <a:prstGeom prst="roundRect">
            <a:avLst>
              <a:gd fmla="val 16667" name="adj"/>
            </a:avLst>
          </a:prstGeom>
          <a:solidFill>
            <a:srgbClr val="6C6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1dd65562061_0_2501"/>
          <p:cNvSpPr/>
          <p:nvPr/>
        </p:nvSpPr>
        <p:spPr>
          <a:xfrm>
            <a:off x="4219525" y="7943550"/>
            <a:ext cx="704700" cy="704700"/>
          </a:xfrm>
          <a:prstGeom prst="roundRect">
            <a:avLst>
              <a:gd fmla="val 16667" name="adj"/>
            </a:avLst>
          </a:prstGeom>
          <a:solidFill>
            <a:srgbClr val="6C6B8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dd65562061_0_2501"/>
          <p:cNvSpPr/>
          <p:nvPr/>
        </p:nvSpPr>
        <p:spPr>
          <a:xfrm>
            <a:off x="4219525" y="6849375"/>
            <a:ext cx="704700" cy="704700"/>
          </a:xfrm>
          <a:prstGeom prst="roundRect">
            <a:avLst>
              <a:gd fmla="val 16667" name="adj"/>
            </a:avLst>
          </a:prstGeom>
          <a:solidFill>
            <a:srgbClr val="E6007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dd65562061_0_2501"/>
          <p:cNvSpPr/>
          <p:nvPr/>
        </p:nvSpPr>
        <p:spPr>
          <a:xfrm>
            <a:off x="4219525" y="5755200"/>
            <a:ext cx="704700" cy="704700"/>
          </a:xfrm>
          <a:prstGeom prst="roundRect">
            <a:avLst>
              <a:gd fmla="val 16667" name="adj"/>
            </a:avLst>
          </a:prstGeom>
          <a:solidFill>
            <a:srgbClr val="E6007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g1dd65562061_0_2501"/>
          <p:cNvCxnSpPr>
            <a:stCxn id="474" idx="1"/>
            <a:endCxn id="462" idx="2"/>
          </p:cNvCxnSpPr>
          <p:nvPr/>
        </p:nvCxnSpPr>
        <p:spPr>
          <a:xfrm rot="10800000">
            <a:off x="3163225" y="6459825"/>
            <a:ext cx="1056300" cy="741900"/>
          </a:xfrm>
          <a:prstGeom prst="straightConnector1">
            <a:avLst/>
          </a:prstGeom>
          <a:noFill/>
          <a:ln cap="flat" cmpd="sng" w="19050">
            <a:solidFill>
              <a:schemeClr val="lt1"/>
            </a:solidFill>
            <a:prstDash val="solid"/>
            <a:round/>
            <a:headEnd len="med" w="med" type="none"/>
            <a:tailEnd len="med" w="med" type="none"/>
          </a:ln>
        </p:spPr>
      </p:cxnSp>
      <p:cxnSp>
        <p:nvCxnSpPr>
          <p:cNvPr id="477" name="Google Shape;477;g1dd65562061_0_2501"/>
          <p:cNvCxnSpPr>
            <a:stCxn id="474" idx="3"/>
            <a:endCxn id="466" idx="2"/>
          </p:cNvCxnSpPr>
          <p:nvPr/>
        </p:nvCxnSpPr>
        <p:spPr>
          <a:xfrm flipH="1" rot="10800000">
            <a:off x="4924225" y="6459825"/>
            <a:ext cx="1056300" cy="741900"/>
          </a:xfrm>
          <a:prstGeom prst="straightConnector1">
            <a:avLst/>
          </a:prstGeom>
          <a:noFill/>
          <a:ln cap="flat" cmpd="sng" w="19050">
            <a:solidFill>
              <a:schemeClr val="lt1"/>
            </a:solidFill>
            <a:prstDash val="solid"/>
            <a:round/>
            <a:headEnd len="med" w="med" type="none"/>
            <a:tailEnd len="med" w="med" type="none"/>
          </a:ln>
        </p:spPr>
      </p:cxnSp>
      <p:cxnSp>
        <p:nvCxnSpPr>
          <p:cNvPr id="478" name="Google Shape;478;g1dd65562061_0_2501"/>
          <p:cNvCxnSpPr>
            <a:stCxn id="466" idx="3"/>
            <a:endCxn id="471" idx="2"/>
          </p:cNvCxnSpPr>
          <p:nvPr/>
        </p:nvCxnSpPr>
        <p:spPr>
          <a:xfrm flipH="1" rot="10800000">
            <a:off x="6332775" y="5365650"/>
            <a:ext cx="1056300" cy="741900"/>
          </a:xfrm>
          <a:prstGeom prst="straightConnector1">
            <a:avLst/>
          </a:prstGeom>
          <a:noFill/>
          <a:ln cap="flat" cmpd="sng" w="19050">
            <a:solidFill>
              <a:schemeClr val="lt1"/>
            </a:solidFill>
            <a:prstDash val="solid"/>
            <a:round/>
            <a:headEnd len="med" w="med" type="none"/>
            <a:tailEnd len="med" w="med" type="none"/>
          </a:ln>
        </p:spPr>
      </p:cxnSp>
      <p:cxnSp>
        <p:nvCxnSpPr>
          <p:cNvPr id="479" name="Google Shape;479;g1dd65562061_0_2501"/>
          <p:cNvCxnSpPr>
            <a:stCxn id="466" idx="0"/>
            <a:endCxn id="469" idx="2"/>
          </p:cNvCxnSpPr>
          <p:nvPr/>
        </p:nvCxnSpPr>
        <p:spPr>
          <a:xfrm rot="10800000">
            <a:off x="5980425" y="5365800"/>
            <a:ext cx="0" cy="389400"/>
          </a:xfrm>
          <a:prstGeom prst="straightConnector1">
            <a:avLst/>
          </a:prstGeom>
          <a:noFill/>
          <a:ln cap="flat" cmpd="sng" w="19050">
            <a:solidFill>
              <a:schemeClr val="lt1"/>
            </a:solidFill>
            <a:prstDash val="solid"/>
            <a:round/>
            <a:headEnd len="med" w="med" type="none"/>
            <a:tailEnd len="med" w="med" type="none"/>
          </a:ln>
        </p:spPr>
      </p:cxnSp>
      <p:cxnSp>
        <p:nvCxnSpPr>
          <p:cNvPr id="480" name="Google Shape;480;g1dd65562061_0_2501"/>
          <p:cNvCxnSpPr>
            <a:stCxn id="462" idx="0"/>
            <a:endCxn id="463" idx="2"/>
          </p:cNvCxnSpPr>
          <p:nvPr/>
        </p:nvCxnSpPr>
        <p:spPr>
          <a:xfrm rot="10800000">
            <a:off x="3163325" y="4271700"/>
            <a:ext cx="0" cy="1483500"/>
          </a:xfrm>
          <a:prstGeom prst="straightConnector1">
            <a:avLst/>
          </a:prstGeom>
          <a:noFill/>
          <a:ln cap="flat" cmpd="sng" w="19050">
            <a:solidFill>
              <a:schemeClr val="lt1"/>
            </a:solidFill>
            <a:prstDash val="solid"/>
            <a:round/>
            <a:headEnd len="med" w="med" type="none"/>
            <a:tailEnd len="med" w="med" type="none"/>
          </a:ln>
        </p:spPr>
      </p:cxnSp>
      <p:cxnSp>
        <p:nvCxnSpPr>
          <p:cNvPr id="481" name="Google Shape;481;g1dd65562061_0_2501"/>
          <p:cNvCxnSpPr>
            <a:stCxn id="462" idx="1"/>
            <a:endCxn id="464" idx="2"/>
          </p:cNvCxnSpPr>
          <p:nvPr/>
        </p:nvCxnSpPr>
        <p:spPr>
          <a:xfrm rot="10800000">
            <a:off x="1754675" y="5365650"/>
            <a:ext cx="1056300" cy="741900"/>
          </a:xfrm>
          <a:prstGeom prst="straightConnector1">
            <a:avLst/>
          </a:prstGeom>
          <a:noFill/>
          <a:ln cap="flat" cmpd="sng" w="19050">
            <a:solidFill>
              <a:schemeClr val="lt1"/>
            </a:solidFill>
            <a:prstDash val="solid"/>
            <a:round/>
            <a:headEnd len="med" w="med" type="none"/>
            <a:tailEnd len="med" w="med" type="none"/>
          </a:ln>
        </p:spPr>
      </p:cxnSp>
      <p:sp>
        <p:nvSpPr>
          <p:cNvPr id="482" name="Google Shape;482;g1dd65562061_0_2501"/>
          <p:cNvSpPr/>
          <p:nvPr/>
        </p:nvSpPr>
        <p:spPr>
          <a:xfrm>
            <a:off x="2810975" y="4661025"/>
            <a:ext cx="704700" cy="704700"/>
          </a:xfrm>
          <a:prstGeom prst="roundRect">
            <a:avLst>
              <a:gd fmla="val 16667" name="adj"/>
            </a:avLst>
          </a:prstGeom>
          <a:solidFill>
            <a:srgbClr val="DEA7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1dd65562061_0_2501"/>
          <p:cNvSpPr txBox="1"/>
          <p:nvPr/>
        </p:nvSpPr>
        <p:spPr>
          <a:xfrm>
            <a:off x="1268925" y="7812975"/>
            <a:ext cx="250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Inter"/>
                <a:ea typeface="Inter"/>
                <a:cs typeface="Inter"/>
                <a:sym typeface="Inter"/>
              </a:rPr>
              <a:t>BABE is forkful, with probabilistic finality</a:t>
            </a:r>
            <a:endParaRPr sz="1800">
              <a:solidFill>
                <a:schemeClr val="lt1"/>
              </a:solidFill>
              <a:latin typeface="Inter"/>
              <a:ea typeface="Inter"/>
              <a:cs typeface="Inter"/>
              <a:sym typeface="Inter"/>
            </a:endParaRPr>
          </a:p>
        </p:txBody>
      </p:sp>
      <p:sp>
        <p:nvSpPr>
          <p:cNvPr id="484" name="Google Shape;484;g1dd65562061_0_2501"/>
          <p:cNvSpPr/>
          <p:nvPr/>
        </p:nvSpPr>
        <p:spPr>
          <a:xfrm>
            <a:off x="5365925" y="8551863"/>
            <a:ext cx="9144000" cy="16764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6000">
                <a:solidFill>
                  <a:schemeClr val="lt1"/>
                </a:solidFill>
                <a:latin typeface="Inter"/>
                <a:ea typeface="Inter"/>
                <a:cs typeface="Inter"/>
                <a:sym typeface="Inter"/>
              </a:rPr>
              <a:t>Hybrid </a:t>
            </a:r>
            <a:r>
              <a:rPr b="1" lang="en-US" sz="6000">
                <a:solidFill>
                  <a:srgbClr val="28123E"/>
                </a:solidFill>
                <a:latin typeface="Inter"/>
                <a:ea typeface="Inter"/>
                <a:cs typeface="Inter"/>
                <a:sym typeface="Inter"/>
              </a:rPr>
              <a:t>Consensus</a:t>
            </a:r>
            <a:endParaRPr b="1" sz="3000">
              <a:solidFill>
                <a:srgbClr val="28123E"/>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9" name="Shape 489"/>
        <p:cNvGrpSpPr/>
        <p:nvPr/>
      </p:nvGrpSpPr>
      <p:grpSpPr>
        <a:xfrm>
          <a:off x="0" y="0"/>
          <a:ext cx="0" cy="0"/>
          <a:chOff x="0" y="0"/>
          <a:chExt cx="0" cy="0"/>
        </a:xfrm>
      </p:grpSpPr>
      <p:pic>
        <p:nvPicPr>
          <p:cNvPr descr="preencoded.png" id="490" name="Google Shape;490;g1dd65562061_0_2565"/>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491" name="Google Shape;491;g1dd65562061_0_2565"/>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492" name="Google Shape;492;g1dd65562061_0_2565"/>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493" name="Google Shape;493;g1dd65562061_0_2565"/>
          <p:cNvSpPr/>
          <p:nvPr/>
        </p:nvSpPr>
        <p:spPr>
          <a:xfrm>
            <a:off x="1038225" y="3583950"/>
            <a:ext cx="8288100" cy="46293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1800"/>
              <a:buFont typeface="Arial"/>
              <a:buNone/>
            </a:pPr>
            <a:r>
              <a:rPr lang="en-US" sz="2400">
                <a:latin typeface="Inter"/>
                <a:ea typeface="Inter"/>
                <a:cs typeface="Inter"/>
                <a:sym typeface="Inter"/>
              </a:rPr>
              <a:t>Polkadot has a strong belief that light clients are a necessary </a:t>
            </a:r>
            <a:r>
              <a:rPr lang="en-US" sz="2400">
                <a:latin typeface="Inter"/>
                <a:ea typeface="Inter"/>
                <a:cs typeface="Inter"/>
                <a:sym typeface="Inter"/>
              </a:rPr>
              <a:t>component</a:t>
            </a:r>
            <a:r>
              <a:rPr lang="en-US" sz="2400">
                <a:latin typeface="Inter"/>
                <a:ea typeface="Inter"/>
                <a:cs typeface="Inter"/>
                <a:sym typeface="Inter"/>
              </a:rPr>
              <a:t> for a Web3 future. It has been uncompromising in enabling first class light client support as a primary part of its development process:</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In-Browser Wasm Client (Substrate Connect)</a:t>
            </a:r>
            <a:endParaRPr sz="2400">
              <a:latin typeface="Inter"/>
              <a:ea typeface="Inter"/>
              <a:cs typeface="Inter"/>
              <a:sym typeface="Inter"/>
            </a:endParaRPr>
          </a:p>
          <a:p>
            <a:pPr indent="-381000" lvl="1" marL="914400" marR="0" rtl="0" algn="l">
              <a:lnSpc>
                <a:spcPct val="120833"/>
              </a:lnSpc>
              <a:spcBef>
                <a:spcPts val="0"/>
              </a:spcBef>
              <a:spcAft>
                <a:spcPts val="0"/>
              </a:spcAft>
              <a:buSzPts val="2400"/>
              <a:buFont typeface="Inter"/>
              <a:buChar char="○"/>
            </a:pPr>
            <a:r>
              <a:rPr lang="en-US" sz="2400">
                <a:latin typeface="Inter"/>
                <a:ea typeface="Inter"/>
                <a:cs typeface="Inter"/>
                <a:sym typeface="Inter"/>
              </a:rPr>
              <a:t>Wasm state transition function too!</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Consensus data integrated into block headers</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Merkle Tries and other LC compatible data structures</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Maximizing statically known metadata to offset reliance on full nodes.</a:t>
            </a:r>
            <a:endParaRPr sz="2400">
              <a:latin typeface="Inter"/>
              <a:ea typeface="Inter"/>
              <a:cs typeface="Inter"/>
              <a:sym typeface="Inter"/>
            </a:endParaRPr>
          </a:p>
        </p:txBody>
      </p:sp>
      <p:sp>
        <p:nvSpPr>
          <p:cNvPr id="494" name="Google Shape;494;g1dd65562061_0_2565"/>
          <p:cNvSpPr/>
          <p:nvPr/>
        </p:nvSpPr>
        <p:spPr>
          <a:xfrm>
            <a:off x="1038225" y="1907550"/>
            <a:ext cx="82881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Light Client First Mentality</a:t>
            </a:r>
            <a:endParaRPr b="0" i="0" sz="4800" u="none" cap="none" strike="noStrike">
              <a:solidFill>
                <a:schemeClr val="dk1"/>
              </a:solidFill>
              <a:latin typeface="Calibri"/>
              <a:ea typeface="Calibri"/>
              <a:cs typeface="Calibri"/>
              <a:sym typeface="Calibri"/>
            </a:endParaRPr>
          </a:p>
        </p:txBody>
      </p:sp>
      <p:pic>
        <p:nvPicPr>
          <p:cNvPr id="495" name="Google Shape;495;g1dd65562061_0_2565"/>
          <p:cNvPicPr preferRelativeResize="0"/>
          <p:nvPr/>
        </p:nvPicPr>
        <p:blipFill>
          <a:blip r:embed="rId4">
            <a:alphaModFix/>
          </a:blip>
          <a:stretch>
            <a:fillRect/>
          </a:stretch>
        </p:blipFill>
        <p:spPr>
          <a:xfrm>
            <a:off x="10231700" y="1907550"/>
            <a:ext cx="7386300" cy="7386300"/>
          </a:xfrm>
          <a:prstGeom prst="roundRect">
            <a:avLst>
              <a:gd fmla="val 2100"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0" name="Shape 500"/>
        <p:cNvGrpSpPr/>
        <p:nvPr/>
      </p:nvGrpSpPr>
      <p:grpSpPr>
        <a:xfrm>
          <a:off x="0" y="0"/>
          <a:ext cx="0" cy="0"/>
          <a:chOff x="0" y="0"/>
          <a:chExt cx="0" cy="0"/>
        </a:xfrm>
      </p:grpSpPr>
      <p:pic>
        <p:nvPicPr>
          <p:cNvPr descr="preencoded.png" id="501" name="Google Shape;501;g1dd65562061_0_2889"/>
          <p:cNvPicPr preferRelativeResize="0"/>
          <p:nvPr/>
        </p:nvPicPr>
        <p:blipFill rotWithShape="1">
          <a:blip r:embed="rId3">
            <a:alphaModFix/>
          </a:blip>
          <a:srcRect b="0" l="0" r="0" t="0"/>
          <a:stretch/>
        </p:blipFill>
        <p:spPr>
          <a:xfrm>
            <a:off x="0" y="0"/>
            <a:ext cx="18288000" cy="941338"/>
          </a:xfrm>
          <a:prstGeom prst="rect">
            <a:avLst/>
          </a:prstGeom>
          <a:noFill/>
          <a:ln>
            <a:noFill/>
          </a:ln>
        </p:spPr>
      </p:pic>
      <p:sp>
        <p:nvSpPr>
          <p:cNvPr id="502" name="Google Shape;502;g1dd65562061_0_2889"/>
          <p:cNvSpPr/>
          <p:nvPr/>
        </p:nvSpPr>
        <p:spPr>
          <a:xfrm>
            <a:off x="6086475" y="523056"/>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503" name="Google Shape;503;g1dd65562061_0_2889"/>
          <p:cNvSpPr/>
          <p:nvPr/>
        </p:nvSpPr>
        <p:spPr>
          <a:xfrm>
            <a:off x="12163425" y="523056"/>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504" name="Google Shape;504;g1dd65562061_0_2889"/>
          <p:cNvSpPr/>
          <p:nvPr/>
        </p:nvSpPr>
        <p:spPr>
          <a:xfrm>
            <a:off x="9182625" y="3570650"/>
            <a:ext cx="7044300" cy="46293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1800"/>
              <a:buFont typeface="Arial"/>
              <a:buNone/>
            </a:pPr>
            <a:r>
              <a:rPr lang="en-US" sz="2400">
                <a:latin typeface="Inter"/>
                <a:ea typeface="Inter"/>
                <a:cs typeface="Inter"/>
                <a:sym typeface="Inter"/>
              </a:rPr>
              <a:t>The Polkadot protocol specification defines a clear </a:t>
            </a:r>
            <a:r>
              <a:rPr lang="en-US" sz="2400">
                <a:latin typeface="Inter"/>
                <a:ea typeface="Inter"/>
                <a:cs typeface="Inter"/>
                <a:sym typeface="Inter"/>
              </a:rPr>
              <a:t>separation</a:t>
            </a:r>
            <a:r>
              <a:rPr lang="en-US" sz="2400">
                <a:latin typeface="Inter"/>
                <a:ea typeface="Inter"/>
                <a:cs typeface="Inter"/>
                <a:sym typeface="Inter"/>
              </a:rPr>
              <a:t> between the blockchain client and runtime (state transition function).</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rPr lang="en-US" sz="2400">
                <a:latin typeface="Inter"/>
                <a:ea typeface="Inter"/>
                <a:cs typeface="Inter"/>
                <a:sym typeface="Inter"/>
              </a:rPr>
              <a:t>This is primarily useful to implement the Parachains protocol, but also allows for chains to “forklessly” upgrade their chain.</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24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rPr lang="en-US" sz="2400">
                <a:latin typeface="Inter"/>
                <a:ea typeface="Inter"/>
                <a:cs typeface="Inter"/>
                <a:sym typeface="Inter"/>
              </a:rPr>
              <a:t>This gives the Polkadot Relay Chain and all connected parachains an evolutionary advantage over others in the blockchain space.</a:t>
            </a:r>
            <a:endParaRPr sz="2400">
              <a:latin typeface="Inter"/>
              <a:ea typeface="Inter"/>
              <a:cs typeface="Inter"/>
              <a:sym typeface="Inter"/>
            </a:endParaRPr>
          </a:p>
        </p:txBody>
      </p:sp>
      <p:sp>
        <p:nvSpPr>
          <p:cNvPr id="505" name="Google Shape;505;g1dd65562061_0_2889"/>
          <p:cNvSpPr/>
          <p:nvPr/>
        </p:nvSpPr>
        <p:spPr>
          <a:xfrm>
            <a:off x="9158775" y="1665650"/>
            <a:ext cx="84435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On-Chain Runtime</a:t>
            </a:r>
            <a:endParaRPr b="1" sz="4800">
              <a:latin typeface="Inter"/>
              <a:ea typeface="Inter"/>
              <a:cs typeface="Inter"/>
              <a:sym typeface="Inter"/>
            </a:endParaRPr>
          </a:p>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&amp; Forkless Upgrades</a:t>
            </a:r>
            <a:endParaRPr b="0" i="0" sz="4800" u="none" cap="none" strike="noStrike">
              <a:solidFill>
                <a:schemeClr val="dk1"/>
              </a:solidFill>
              <a:latin typeface="Calibri"/>
              <a:ea typeface="Calibri"/>
              <a:cs typeface="Calibri"/>
              <a:sym typeface="Calibri"/>
            </a:endParaRPr>
          </a:p>
        </p:txBody>
      </p:sp>
      <p:pic>
        <p:nvPicPr>
          <p:cNvPr id="506" name="Google Shape;506;g1dd65562061_0_2889"/>
          <p:cNvPicPr preferRelativeResize="0"/>
          <p:nvPr/>
        </p:nvPicPr>
        <p:blipFill>
          <a:blip r:embed="rId4">
            <a:alphaModFix/>
          </a:blip>
          <a:stretch>
            <a:fillRect/>
          </a:stretch>
        </p:blipFill>
        <p:spPr>
          <a:xfrm>
            <a:off x="1084625" y="1894250"/>
            <a:ext cx="7114625" cy="80235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1" name="Shape 511"/>
        <p:cNvGrpSpPr/>
        <p:nvPr/>
      </p:nvGrpSpPr>
      <p:grpSpPr>
        <a:xfrm>
          <a:off x="0" y="0"/>
          <a:ext cx="0" cy="0"/>
          <a:chOff x="0" y="0"/>
          <a:chExt cx="0" cy="0"/>
        </a:xfrm>
      </p:grpSpPr>
      <p:pic>
        <p:nvPicPr>
          <p:cNvPr descr="preencoded.png" id="512" name="Google Shape;512;g1dd65562061_0_2903"/>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513" name="Google Shape;513;g1dd65562061_0_2903"/>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514" name="Google Shape;514;g1dd65562061_0_2903"/>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pic>
        <p:nvPicPr>
          <p:cNvPr id="515" name="Google Shape;515;g1dd65562061_0_2903"/>
          <p:cNvPicPr preferRelativeResize="0"/>
          <p:nvPr/>
        </p:nvPicPr>
        <p:blipFill>
          <a:blip r:embed="rId4">
            <a:alphaModFix/>
          </a:blip>
          <a:stretch>
            <a:fillRect/>
          </a:stretch>
        </p:blipFill>
        <p:spPr>
          <a:xfrm>
            <a:off x="9478725" y="1965571"/>
            <a:ext cx="8656875" cy="6355870"/>
          </a:xfrm>
          <a:prstGeom prst="rect">
            <a:avLst/>
          </a:prstGeom>
          <a:noFill/>
          <a:ln>
            <a:noFill/>
          </a:ln>
        </p:spPr>
      </p:pic>
      <p:sp>
        <p:nvSpPr>
          <p:cNvPr id="516" name="Google Shape;516;g1dd65562061_0_2903"/>
          <p:cNvSpPr/>
          <p:nvPr/>
        </p:nvSpPr>
        <p:spPr>
          <a:xfrm>
            <a:off x="1038225" y="3583950"/>
            <a:ext cx="7992900" cy="46293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None/>
            </a:pPr>
            <a:r>
              <a:rPr lang="en-US" sz="2400">
                <a:latin typeface="Inter"/>
                <a:ea typeface="Inter"/>
                <a:cs typeface="Inter"/>
                <a:sym typeface="Inter"/>
              </a:rPr>
              <a:t>Polkadot and its parachains need to change over time to stay relevant, and the network was designed from the beginning to have a transparent and sophisticated process to not only approve or reject changes but also </a:t>
            </a:r>
            <a:r>
              <a:rPr lang="en-US" sz="2400">
                <a:solidFill>
                  <a:srgbClr val="FF1864"/>
                </a:solidFill>
                <a:latin typeface="Inter"/>
                <a:ea typeface="Inter"/>
                <a:cs typeface="Inter"/>
                <a:sym typeface="Inter"/>
              </a:rPr>
              <a:t>enact them automatically</a:t>
            </a:r>
            <a:r>
              <a:rPr lang="en-US" sz="2400">
                <a:latin typeface="Inter"/>
                <a:ea typeface="Inter"/>
                <a:cs typeface="Inter"/>
                <a:sym typeface="Inter"/>
              </a:rPr>
              <a:t>.</a:t>
            </a:r>
            <a:endParaRPr sz="2400">
              <a:latin typeface="Inter"/>
              <a:ea typeface="Inter"/>
              <a:cs typeface="Inter"/>
              <a:sym typeface="Inter"/>
            </a:endParaRPr>
          </a:p>
          <a:p>
            <a:pPr indent="0" lvl="0" marL="0" marR="0" rtl="0" algn="l">
              <a:lnSpc>
                <a:spcPct val="120833"/>
              </a:lnSpc>
              <a:spcBef>
                <a:spcPts val="0"/>
              </a:spcBef>
              <a:spcAft>
                <a:spcPts val="0"/>
              </a:spcAft>
              <a:buNone/>
            </a:pPr>
            <a:r>
              <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Governance decisions can </a:t>
            </a:r>
            <a:r>
              <a:rPr lang="en-US" sz="2400">
                <a:latin typeface="Inter"/>
                <a:ea typeface="Inter"/>
                <a:cs typeface="Inter"/>
                <a:sym typeface="Inter"/>
              </a:rPr>
              <a:t>literally</a:t>
            </a:r>
            <a:r>
              <a:rPr lang="en-US" sz="2400">
                <a:latin typeface="Inter"/>
                <a:ea typeface="Inter"/>
                <a:cs typeface="Inter"/>
                <a:sym typeface="Inter"/>
              </a:rPr>
              <a:t> change the underlying code of the chain (since it is on-chain).</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50% of the total stake in the system should be able to control the future of the system.</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Users have the option to lock their tokens to increase the “conviction” of their vote.</a:t>
            </a:r>
            <a:endParaRPr sz="2400">
              <a:latin typeface="Inter"/>
              <a:ea typeface="Inter"/>
              <a:cs typeface="Inter"/>
              <a:sym typeface="Inter"/>
            </a:endParaRPr>
          </a:p>
        </p:txBody>
      </p:sp>
      <p:sp>
        <p:nvSpPr>
          <p:cNvPr id="517" name="Google Shape;517;g1dd65562061_0_2903"/>
          <p:cNvSpPr/>
          <p:nvPr/>
        </p:nvSpPr>
        <p:spPr>
          <a:xfrm>
            <a:off x="1038225" y="1907550"/>
            <a:ext cx="100839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On-Chain Governance</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 name="Shape 80"/>
        <p:cNvGrpSpPr/>
        <p:nvPr/>
      </p:nvGrpSpPr>
      <p:grpSpPr>
        <a:xfrm>
          <a:off x="0" y="0"/>
          <a:ext cx="0" cy="0"/>
          <a:chOff x="0" y="0"/>
          <a:chExt cx="0" cy="0"/>
        </a:xfrm>
      </p:grpSpPr>
      <p:pic>
        <p:nvPicPr>
          <p:cNvPr descr="preencoded.png" id="81" name="Google Shape;81;p18"/>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82" name="Google Shape;82;p18"/>
          <p:cNvSpPr/>
          <p:nvPr/>
        </p:nvSpPr>
        <p:spPr>
          <a:xfrm>
            <a:off x="6543675" y="3441875"/>
            <a:ext cx="9927000" cy="1676400"/>
          </a:xfrm>
          <a:prstGeom prst="rect">
            <a:avLst/>
          </a:prstGeom>
          <a:noFill/>
          <a:ln>
            <a:noFill/>
          </a:ln>
        </p:spPr>
        <p:txBody>
          <a:bodyPr anchorCtr="0" anchor="ctr"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Creating an “Invention Machine”</a:t>
            </a:r>
            <a:endParaRPr b="0" i="0" sz="4800" u="none" cap="none" strike="noStrike">
              <a:solidFill>
                <a:schemeClr val="dk1"/>
              </a:solidFill>
              <a:latin typeface="Calibri"/>
              <a:ea typeface="Calibri"/>
              <a:cs typeface="Calibri"/>
              <a:sym typeface="Calibri"/>
            </a:endParaRPr>
          </a:p>
        </p:txBody>
      </p:sp>
      <p:sp>
        <p:nvSpPr>
          <p:cNvPr id="83" name="Google Shape;83;p18"/>
          <p:cNvSpPr/>
          <p:nvPr/>
        </p:nvSpPr>
        <p:spPr>
          <a:xfrm>
            <a:off x="6543700" y="4949700"/>
            <a:ext cx="10685400" cy="1133400"/>
          </a:xfrm>
          <a:prstGeom prst="rect">
            <a:avLst/>
          </a:prstGeom>
          <a:noFill/>
          <a:ln>
            <a:noFill/>
          </a:ln>
        </p:spPr>
        <p:txBody>
          <a:bodyPr anchorCtr="0" anchor="t"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lang="en-US" sz="3000">
                <a:solidFill>
                  <a:srgbClr val="383751"/>
                </a:solidFill>
                <a:latin typeface="Inter Light"/>
                <a:ea typeface="Inter Light"/>
                <a:cs typeface="Inter Light"/>
                <a:sym typeface="Inter Light"/>
              </a:rPr>
              <a:t>Jeff Bezos outlined in an annual letter to Amazon shareholders how he approaches decision making, by categorizing decisions as either Type 1 or Type 2 decisions.</a:t>
            </a:r>
            <a:endParaRPr sz="3000">
              <a:solidFill>
                <a:srgbClr val="383751"/>
              </a:solidFill>
              <a:latin typeface="Inter Light"/>
              <a:ea typeface="Inter Light"/>
              <a:cs typeface="Inter Light"/>
              <a:sym typeface="Inter Light"/>
            </a:endParaRPr>
          </a:p>
        </p:txBody>
      </p:sp>
      <p:sp>
        <p:nvSpPr>
          <p:cNvPr id="84" name="Google Shape;84;p18"/>
          <p:cNvSpPr/>
          <p:nvPr/>
        </p:nvSpPr>
        <p:spPr>
          <a:xfrm>
            <a:off x="6086475" y="523054"/>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85" name="Google Shape;85;p18"/>
          <p:cNvSpPr/>
          <p:nvPr/>
        </p:nvSpPr>
        <p:spPr>
          <a:xfrm>
            <a:off x="12163425" y="523054"/>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pic>
        <p:nvPicPr>
          <p:cNvPr descr="preencoded.png" id="86" name="Google Shape;86;p18"/>
          <p:cNvPicPr preferRelativeResize="0"/>
          <p:nvPr/>
        </p:nvPicPr>
        <p:blipFill rotWithShape="1">
          <a:blip r:embed="rId4">
            <a:alphaModFix/>
          </a:blip>
          <a:srcRect b="0" l="0" r="0" t="0"/>
          <a:stretch/>
        </p:blipFill>
        <p:spPr>
          <a:xfrm flipH="1">
            <a:off x="0" y="1022725"/>
            <a:ext cx="6858000" cy="9648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2" name="Shape 522"/>
        <p:cNvGrpSpPr/>
        <p:nvPr/>
      </p:nvGrpSpPr>
      <p:grpSpPr>
        <a:xfrm>
          <a:off x="0" y="0"/>
          <a:ext cx="0" cy="0"/>
          <a:chOff x="0" y="0"/>
          <a:chExt cx="0" cy="0"/>
        </a:xfrm>
      </p:grpSpPr>
      <p:pic>
        <p:nvPicPr>
          <p:cNvPr descr="preencoded.png" id="523" name="Google Shape;523;g1f48cb42347_0_81"/>
          <p:cNvPicPr preferRelativeResize="0"/>
          <p:nvPr/>
        </p:nvPicPr>
        <p:blipFill rotWithShape="1">
          <a:blip r:embed="rId3">
            <a:alphaModFix/>
          </a:blip>
          <a:srcRect b="0" l="0" r="0" t="0"/>
          <a:stretch/>
        </p:blipFill>
        <p:spPr>
          <a:xfrm>
            <a:off x="0" y="0"/>
            <a:ext cx="18288000" cy="941338"/>
          </a:xfrm>
          <a:prstGeom prst="rect">
            <a:avLst/>
          </a:prstGeom>
          <a:noFill/>
          <a:ln>
            <a:noFill/>
          </a:ln>
        </p:spPr>
      </p:pic>
      <p:sp>
        <p:nvSpPr>
          <p:cNvPr id="524" name="Google Shape;524;g1f48cb42347_0_81"/>
          <p:cNvSpPr/>
          <p:nvPr/>
        </p:nvSpPr>
        <p:spPr>
          <a:xfrm>
            <a:off x="1038225" y="2743200"/>
            <a:ext cx="9115500" cy="1676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7500"/>
              <a:buFont typeface="Arial"/>
              <a:buNone/>
            </a:pPr>
            <a:r>
              <a:rPr b="1" lang="en-US" sz="4800">
                <a:latin typeface="Inter"/>
                <a:ea typeface="Inter"/>
                <a:cs typeface="Inter"/>
                <a:sym typeface="Inter"/>
              </a:rPr>
              <a:t>On-Chain Treasury</a:t>
            </a:r>
            <a:endParaRPr b="0" i="0" sz="4800" u="none" cap="none" strike="noStrike">
              <a:solidFill>
                <a:schemeClr val="dk1"/>
              </a:solidFill>
              <a:latin typeface="Calibri"/>
              <a:ea typeface="Calibri"/>
              <a:cs typeface="Calibri"/>
              <a:sym typeface="Calibri"/>
            </a:endParaRPr>
          </a:p>
        </p:txBody>
      </p:sp>
      <p:sp>
        <p:nvSpPr>
          <p:cNvPr id="525" name="Google Shape;525;g1f48cb42347_0_81"/>
          <p:cNvSpPr/>
          <p:nvPr/>
        </p:nvSpPr>
        <p:spPr>
          <a:xfrm>
            <a:off x="1038225" y="5143500"/>
            <a:ext cx="8982000" cy="1133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2400">
                <a:solidFill>
                  <a:srgbClr val="383751"/>
                </a:solidFill>
                <a:latin typeface="Inter Light"/>
                <a:ea typeface="Inter Light"/>
                <a:cs typeface="Inter Light"/>
                <a:sym typeface="Inter Light"/>
              </a:rPr>
              <a:t>Polkadot has designed at </a:t>
            </a:r>
            <a:r>
              <a:rPr lang="en-US" sz="2400">
                <a:solidFill>
                  <a:srgbClr val="383751"/>
                </a:solidFill>
                <a:latin typeface="Inter Light"/>
                <a:ea typeface="Inter Light"/>
                <a:cs typeface="Inter Light"/>
                <a:sym typeface="Inter Light"/>
              </a:rPr>
              <a:t>its</a:t>
            </a:r>
            <a:r>
              <a:rPr lang="en-US" sz="2400">
                <a:solidFill>
                  <a:srgbClr val="383751"/>
                </a:solidFill>
                <a:latin typeface="Inter Light"/>
                <a:ea typeface="Inter Light"/>
                <a:cs typeface="Inter Light"/>
                <a:sym typeface="Inter Light"/>
              </a:rPr>
              <a:t> core a self-funded treasury pool to incentivize the development and evolution of the protocol.</a:t>
            </a:r>
            <a:endParaRPr sz="24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0"/>
              </a:spcAft>
              <a:buClr>
                <a:schemeClr val="dk1"/>
              </a:buClr>
              <a:buSzPts val="1100"/>
              <a:buFont typeface="Arial"/>
              <a:buNone/>
            </a:pPr>
            <a:r>
              <a:t/>
            </a:r>
            <a:endParaRPr sz="2400">
              <a:solidFill>
                <a:srgbClr val="383751"/>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rPr lang="en-US" sz="2400">
                <a:solidFill>
                  <a:srgbClr val="383751"/>
                </a:solidFill>
                <a:latin typeface="Inter Light"/>
                <a:ea typeface="Inter Light"/>
                <a:cs typeface="Inter Light"/>
                <a:sym typeface="Inter Light"/>
              </a:rPr>
              <a:t>It is entirely controlled on-chain by the governance system of Polkadot, which means that it is immune to the regulations which would normally be imposed to centralized entities.</a:t>
            </a:r>
            <a:endParaRPr sz="2400">
              <a:solidFill>
                <a:srgbClr val="383751"/>
              </a:solidFill>
              <a:latin typeface="Inter Light"/>
              <a:ea typeface="Inter Light"/>
              <a:cs typeface="Inter Light"/>
              <a:sym typeface="Inter Light"/>
            </a:endParaRPr>
          </a:p>
        </p:txBody>
      </p:sp>
      <p:sp>
        <p:nvSpPr>
          <p:cNvPr id="526" name="Google Shape;526;g1f48cb42347_0_81"/>
          <p:cNvSpPr/>
          <p:nvPr/>
        </p:nvSpPr>
        <p:spPr>
          <a:xfrm>
            <a:off x="6086475" y="523056"/>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527" name="Google Shape;527;g1f48cb42347_0_81"/>
          <p:cNvSpPr/>
          <p:nvPr/>
        </p:nvSpPr>
        <p:spPr>
          <a:xfrm>
            <a:off x="12163425" y="523056"/>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pic>
        <p:nvPicPr>
          <p:cNvPr id="528" name="Google Shape;528;g1f48cb42347_0_81"/>
          <p:cNvPicPr preferRelativeResize="0"/>
          <p:nvPr/>
        </p:nvPicPr>
        <p:blipFill>
          <a:blip r:embed="rId4">
            <a:alphaModFix/>
          </a:blip>
          <a:stretch>
            <a:fillRect/>
          </a:stretch>
        </p:blipFill>
        <p:spPr>
          <a:xfrm>
            <a:off x="10364975" y="2777926"/>
            <a:ext cx="7167799" cy="5864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3" name="Shape 533"/>
        <p:cNvGrpSpPr/>
        <p:nvPr/>
      </p:nvGrpSpPr>
      <p:grpSpPr>
        <a:xfrm>
          <a:off x="0" y="0"/>
          <a:ext cx="0" cy="0"/>
          <a:chOff x="0" y="0"/>
          <a:chExt cx="0" cy="0"/>
        </a:xfrm>
      </p:grpSpPr>
      <p:pic>
        <p:nvPicPr>
          <p:cNvPr descr="preencoded.png" id="534" name="Google Shape;534;g1dd65562061_0_2816"/>
          <p:cNvPicPr preferRelativeResize="0"/>
          <p:nvPr/>
        </p:nvPicPr>
        <p:blipFill rotWithShape="1">
          <a:blip r:embed="rId3">
            <a:alphaModFix/>
          </a:blip>
          <a:srcRect b="0" l="0" r="0" t="0"/>
          <a:stretch/>
        </p:blipFill>
        <p:spPr>
          <a:xfrm>
            <a:off x="0" y="0"/>
            <a:ext cx="18288000" cy="941338"/>
          </a:xfrm>
          <a:prstGeom prst="rect">
            <a:avLst/>
          </a:prstGeom>
          <a:noFill/>
          <a:ln>
            <a:noFill/>
          </a:ln>
        </p:spPr>
      </p:pic>
      <p:sp>
        <p:nvSpPr>
          <p:cNvPr id="535" name="Google Shape;535;g1dd65562061_0_2816"/>
          <p:cNvSpPr/>
          <p:nvPr/>
        </p:nvSpPr>
        <p:spPr>
          <a:xfrm>
            <a:off x="6086475" y="523056"/>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536" name="Google Shape;536;g1dd65562061_0_2816"/>
          <p:cNvSpPr/>
          <p:nvPr/>
        </p:nvSpPr>
        <p:spPr>
          <a:xfrm>
            <a:off x="12163425" y="523056"/>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pic>
        <p:nvPicPr>
          <p:cNvPr id="537" name="Google Shape;537;g1dd65562061_0_2816"/>
          <p:cNvPicPr preferRelativeResize="0"/>
          <p:nvPr/>
        </p:nvPicPr>
        <p:blipFill>
          <a:blip r:embed="rId4">
            <a:alphaModFix/>
          </a:blip>
          <a:stretch>
            <a:fillRect/>
          </a:stretch>
        </p:blipFill>
        <p:spPr>
          <a:xfrm>
            <a:off x="857000" y="2689092"/>
            <a:ext cx="7991024" cy="5971124"/>
          </a:xfrm>
          <a:prstGeom prst="rect">
            <a:avLst/>
          </a:prstGeom>
          <a:noFill/>
          <a:ln>
            <a:noFill/>
          </a:ln>
        </p:spPr>
      </p:pic>
      <p:sp>
        <p:nvSpPr>
          <p:cNvPr id="538" name="Google Shape;538;g1dd65562061_0_2816"/>
          <p:cNvSpPr/>
          <p:nvPr/>
        </p:nvSpPr>
        <p:spPr>
          <a:xfrm>
            <a:off x="9892200" y="2895600"/>
            <a:ext cx="7887900" cy="46293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1800"/>
              <a:buFont typeface="Arial"/>
              <a:buNone/>
            </a:pPr>
            <a:r>
              <a:rPr lang="en-US" sz="2400">
                <a:latin typeface="Inter"/>
                <a:ea typeface="Inter"/>
                <a:cs typeface="Inter"/>
                <a:sym typeface="Inter"/>
              </a:rPr>
              <a:t>One of Polkadot’s primary functions is to provide security not only to itself, but also to the connected Parachains. The staking system is a critical focus of the network, and we have one of the most advance staking systems to date.</a:t>
            </a:r>
            <a:br>
              <a:rPr b="0" i="0" lang="en-US" sz="2400" u="none" cap="none" strike="noStrike">
                <a:solidFill>
                  <a:srgbClr val="000000"/>
                </a:solidFill>
                <a:latin typeface="Inter"/>
                <a:ea typeface="Inter"/>
                <a:cs typeface="Inter"/>
                <a:sym typeface="Inter"/>
              </a:rPr>
            </a:b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NPoS over DPoS to better allocate stake.</a:t>
            </a:r>
            <a:endParaRPr sz="2400">
              <a:latin typeface="Inter"/>
              <a:ea typeface="Inter"/>
              <a:cs typeface="Inter"/>
              <a:sym typeface="Inter"/>
            </a:endParaRPr>
          </a:p>
          <a:p>
            <a:pPr indent="-381000" lvl="1" marL="914400" marR="0" rtl="0" algn="l">
              <a:lnSpc>
                <a:spcPct val="120833"/>
              </a:lnSpc>
              <a:spcBef>
                <a:spcPts val="0"/>
              </a:spcBef>
              <a:spcAft>
                <a:spcPts val="0"/>
              </a:spcAft>
              <a:buSzPts val="2400"/>
              <a:buFont typeface="Inter"/>
              <a:buChar char="○"/>
            </a:pPr>
            <a:r>
              <a:rPr lang="en-US" sz="2400">
                <a:latin typeface="Inter"/>
                <a:ea typeface="Inter"/>
                <a:cs typeface="Inter"/>
                <a:sym typeface="Inter"/>
              </a:rPr>
              <a:t>At the cost of complexity and scaling.</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Economic incentives to distribute funds evenly across validators.</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Super-linear slashing system to discourage validator centralization.</a:t>
            </a:r>
            <a:endParaRPr sz="2400">
              <a:latin typeface="Inter"/>
              <a:ea typeface="Inter"/>
              <a:cs typeface="Inter"/>
              <a:sym typeface="Inter"/>
            </a:endParaRPr>
          </a:p>
          <a:p>
            <a:pPr indent="-381000" lvl="0" marL="457200" marR="0" rtl="0" algn="l">
              <a:lnSpc>
                <a:spcPct val="120833"/>
              </a:lnSpc>
              <a:spcBef>
                <a:spcPts val="0"/>
              </a:spcBef>
              <a:spcAft>
                <a:spcPts val="0"/>
              </a:spcAft>
              <a:buSzPts val="2400"/>
              <a:buFont typeface="Inter"/>
              <a:buChar char="●"/>
            </a:pPr>
            <a:r>
              <a:rPr lang="en-US" sz="2400">
                <a:latin typeface="Inter"/>
                <a:ea typeface="Inter"/>
                <a:cs typeface="Inter"/>
                <a:sym typeface="Inter"/>
              </a:rPr>
              <a:t>Actual value being generated by staking, justifying rewards.</a:t>
            </a:r>
            <a:endParaRPr sz="2400">
              <a:latin typeface="Inter"/>
              <a:ea typeface="Inter"/>
              <a:cs typeface="Inter"/>
              <a:sym typeface="Inter"/>
            </a:endParaRPr>
          </a:p>
        </p:txBody>
      </p:sp>
      <p:sp>
        <p:nvSpPr>
          <p:cNvPr id="539" name="Google Shape;539;g1dd65562061_0_2816"/>
          <p:cNvSpPr/>
          <p:nvPr/>
        </p:nvSpPr>
        <p:spPr>
          <a:xfrm>
            <a:off x="9844575" y="1219200"/>
            <a:ext cx="78879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Nominated Proof-of-Stake</a:t>
            </a:r>
            <a:endParaRPr b="1" sz="4800">
              <a:latin typeface="Inter"/>
              <a:ea typeface="Inter"/>
              <a:cs typeface="Inter"/>
              <a:sym typeface="Inter"/>
            </a:endParaRPr>
          </a:p>
          <a:p>
            <a:pPr indent="0" lvl="0" marL="0" marR="0" rtl="0" algn="l">
              <a:lnSpc>
                <a:spcPct val="100000"/>
              </a:lnSpc>
              <a:spcBef>
                <a:spcPts val="0"/>
              </a:spcBef>
              <a:spcAft>
                <a:spcPts val="0"/>
              </a:spcAft>
              <a:buClr>
                <a:srgbClr val="000000"/>
              </a:buClr>
              <a:buSzPts val="4800"/>
              <a:buFont typeface="Arial"/>
              <a:buNone/>
            </a:pPr>
            <a:r>
              <a:rPr b="1" lang="en-US" sz="1800">
                <a:latin typeface="Inter"/>
                <a:ea typeface="Inter"/>
                <a:cs typeface="Inter"/>
                <a:sym typeface="Inter"/>
              </a:rPr>
              <a:t>(a Type 2 decision, but still super important)</a:t>
            </a:r>
            <a:endParaRPr b="1" sz="1800">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4" name="Shape 544"/>
        <p:cNvGrpSpPr/>
        <p:nvPr/>
      </p:nvGrpSpPr>
      <p:grpSpPr>
        <a:xfrm>
          <a:off x="0" y="0"/>
          <a:ext cx="0" cy="0"/>
          <a:chOff x="0" y="0"/>
          <a:chExt cx="0" cy="0"/>
        </a:xfrm>
      </p:grpSpPr>
      <p:pic>
        <p:nvPicPr>
          <p:cNvPr descr="preencoded.png" id="545" name="Google Shape;545;g1f48cb42347_0_23"/>
          <p:cNvPicPr preferRelativeResize="0"/>
          <p:nvPr/>
        </p:nvPicPr>
        <p:blipFill rotWithShape="1">
          <a:blip r:embed="rId3">
            <a:alphaModFix/>
          </a:blip>
          <a:srcRect b="0" l="0" r="0" t="0"/>
          <a:stretch/>
        </p:blipFill>
        <p:spPr>
          <a:xfrm>
            <a:off x="0" y="0"/>
            <a:ext cx="18288000" cy="941334"/>
          </a:xfrm>
          <a:prstGeom prst="rect">
            <a:avLst/>
          </a:prstGeom>
          <a:noFill/>
          <a:ln>
            <a:noFill/>
          </a:ln>
        </p:spPr>
      </p:pic>
      <p:pic>
        <p:nvPicPr>
          <p:cNvPr id="546" name="Google Shape;546;g1f48cb42347_0_23"/>
          <p:cNvPicPr preferRelativeResize="0"/>
          <p:nvPr/>
        </p:nvPicPr>
        <p:blipFill>
          <a:blip r:embed="rId4">
            <a:alphaModFix/>
          </a:blip>
          <a:stretch>
            <a:fillRect/>
          </a:stretch>
        </p:blipFill>
        <p:spPr>
          <a:xfrm>
            <a:off x="10210650" y="1093734"/>
            <a:ext cx="6553349" cy="4442508"/>
          </a:xfrm>
          <a:prstGeom prst="rect">
            <a:avLst/>
          </a:prstGeom>
          <a:noFill/>
          <a:ln>
            <a:noFill/>
          </a:ln>
        </p:spPr>
      </p:pic>
      <p:sp>
        <p:nvSpPr>
          <p:cNvPr id="547" name="Google Shape;547;g1f48cb42347_0_23"/>
          <p:cNvSpPr/>
          <p:nvPr/>
        </p:nvSpPr>
        <p:spPr>
          <a:xfrm>
            <a:off x="2076450" y="1885950"/>
            <a:ext cx="9353400" cy="1657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lang="en-US" sz="5400">
                <a:solidFill>
                  <a:schemeClr val="dk1"/>
                </a:solidFill>
                <a:latin typeface="Inter"/>
                <a:ea typeface="Inter"/>
                <a:cs typeface="Inter"/>
                <a:sym typeface="Inter"/>
              </a:rPr>
              <a:t>Other </a:t>
            </a:r>
            <a:r>
              <a:rPr b="1" lang="en-US" sz="5400">
                <a:solidFill>
                  <a:srgbClr val="E6007A"/>
                </a:solidFill>
                <a:latin typeface="Inter"/>
                <a:ea typeface="Inter"/>
                <a:cs typeface="Inter"/>
                <a:sym typeface="Inter"/>
              </a:rPr>
              <a:t>Type 2</a:t>
            </a:r>
            <a:r>
              <a:rPr b="1" lang="en-US" sz="5400">
                <a:solidFill>
                  <a:schemeClr val="dk1"/>
                </a:solidFill>
                <a:latin typeface="Inter"/>
                <a:ea typeface="Inter"/>
                <a:cs typeface="Inter"/>
                <a:sym typeface="Inter"/>
              </a:rPr>
              <a:t> Decisions</a:t>
            </a:r>
            <a:endParaRPr b="0" i="0" sz="5400" u="none" cap="none" strike="noStrike">
              <a:solidFill>
                <a:schemeClr val="dk1"/>
              </a:solidFill>
              <a:latin typeface="Calibri"/>
              <a:ea typeface="Calibri"/>
              <a:cs typeface="Calibri"/>
              <a:sym typeface="Calibri"/>
            </a:endParaRPr>
          </a:p>
        </p:txBody>
      </p:sp>
      <p:sp>
        <p:nvSpPr>
          <p:cNvPr id="548" name="Google Shape;548;g1f48cb42347_0_23"/>
          <p:cNvSpPr/>
          <p:nvPr/>
        </p:nvSpPr>
        <p:spPr>
          <a:xfrm>
            <a:off x="2076450" y="3829050"/>
            <a:ext cx="9838800" cy="838200"/>
          </a:xfrm>
          <a:prstGeom prst="rect">
            <a:avLst/>
          </a:prstGeom>
          <a:noFill/>
          <a:ln>
            <a:noFill/>
          </a:ln>
        </p:spPr>
        <p:txBody>
          <a:bodyPr anchorCtr="0" anchor="ctr" bIns="0" lIns="0" spcFirstLastPara="1" rIns="0" wrap="square" tIns="0">
            <a:noAutofit/>
          </a:bodyPr>
          <a:lstStyle/>
          <a:p>
            <a:pPr indent="0" lvl="0" marL="0" marR="0" rtl="0" algn="l">
              <a:lnSpc>
                <a:spcPct val="122222"/>
              </a:lnSpc>
              <a:spcBef>
                <a:spcPts val="0"/>
              </a:spcBef>
              <a:spcAft>
                <a:spcPts val="0"/>
              </a:spcAft>
              <a:buClr>
                <a:srgbClr val="000000"/>
              </a:buClr>
              <a:buSzPts val="2700"/>
              <a:buFont typeface="Arial"/>
              <a:buNone/>
            </a:pPr>
            <a:r>
              <a:rPr lang="en-US" sz="2700">
                <a:solidFill>
                  <a:srgbClr val="121127"/>
                </a:solidFill>
                <a:latin typeface="Inter"/>
                <a:ea typeface="Inter"/>
                <a:cs typeface="Inter"/>
                <a:sym typeface="Inter"/>
              </a:rPr>
              <a:t>Polkadot has made many Type 2 decisions, many of which have already, and will continue to change over time:</a:t>
            </a:r>
            <a:endParaRPr b="0" i="0" sz="2700" u="none" cap="none" strike="noStrike">
              <a:solidFill>
                <a:schemeClr val="dk1"/>
              </a:solidFill>
              <a:latin typeface="Calibri"/>
              <a:ea typeface="Calibri"/>
              <a:cs typeface="Calibri"/>
              <a:sym typeface="Calibri"/>
            </a:endParaRPr>
          </a:p>
        </p:txBody>
      </p:sp>
      <p:sp>
        <p:nvSpPr>
          <p:cNvPr id="549" name="Google Shape;549;g1f48cb42347_0_23"/>
          <p:cNvSpPr/>
          <p:nvPr/>
        </p:nvSpPr>
        <p:spPr>
          <a:xfrm>
            <a:off x="2076450" y="5832925"/>
            <a:ext cx="14109300" cy="2514600"/>
          </a:xfrm>
          <a:prstGeom prst="rect">
            <a:avLst/>
          </a:prstGeom>
          <a:noFill/>
          <a:ln>
            <a:noFill/>
          </a:ln>
        </p:spPr>
        <p:txBody>
          <a:bodyPr anchorCtr="0" anchor="ctr" bIns="0" lIns="0" spcFirstLastPara="1" rIns="0" wrap="square" tIns="0">
            <a:noAutofit/>
          </a:bodyPr>
          <a:lstStyle/>
          <a:p>
            <a:pPr indent="-400050" lvl="0" marL="457200" marR="0" rtl="0" algn="l">
              <a:lnSpc>
                <a:spcPct val="122222"/>
              </a:lnSpc>
              <a:spcBef>
                <a:spcPts val="0"/>
              </a:spcBef>
              <a:spcAft>
                <a:spcPts val="0"/>
              </a:spcAft>
              <a:buClr>
                <a:srgbClr val="121127"/>
              </a:buClr>
              <a:buSzPts val="2700"/>
              <a:buFont typeface="Inter"/>
              <a:buChar char="●"/>
            </a:pPr>
            <a:r>
              <a:rPr lang="en-US" sz="2700">
                <a:solidFill>
                  <a:srgbClr val="121127"/>
                </a:solidFill>
                <a:latin typeface="Inter"/>
                <a:ea typeface="Inter"/>
                <a:cs typeface="Inter"/>
                <a:sym typeface="Inter"/>
              </a:rPr>
              <a:t>The specifics of the governance process (most recently Gov2)</a:t>
            </a:r>
            <a:endParaRPr b="0" i="0" sz="2700" u="none" cap="none" strike="noStrike">
              <a:solidFill>
                <a:srgbClr val="121127"/>
              </a:solidFill>
              <a:latin typeface="Inter"/>
              <a:ea typeface="Inter"/>
              <a:cs typeface="Inter"/>
              <a:sym typeface="Inter"/>
            </a:endParaRPr>
          </a:p>
          <a:p>
            <a:pPr indent="-400050" lvl="0" marL="457200" marR="0" rtl="0" algn="l">
              <a:lnSpc>
                <a:spcPct val="122222"/>
              </a:lnSpc>
              <a:spcBef>
                <a:spcPts val="0"/>
              </a:spcBef>
              <a:spcAft>
                <a:spcPts val="0"/>
              </a:spcAft>
              <a:buClr>
                <a:srgbClr val="121127"/>
              </a:buClr>
              <a:buSzPts val="2700"/>
              <a:buFont typeface="Inter"/>
              <a:buChar char="●"/>
            </a:pPr>
            <a:r>
              <a:rPr lang="en-US" sz="2700">
                <a:solidFill>
                  <a:srgbClr val="121127"/>
                </a:solidFill>
                <a:latin typeface="Inter"/>
                <a:ea typeface="Inter"/>
                <a:cs typeface="Inter"/>
                <a:sym typeface="Inter"/>
              </a:rPr>
              <a:t>Extensions to staking (like nomination pools, fast unstake, etc…)</a:t>
            </a:r>
            <a:endParaRPr b="0" i="0" sz="2700" u="none" cap="none" strike="noStrike">
              <a:solidFill>
                <a:srgbClr val="121127"/>
              </a:solidFill>
              <a:latin typeface="Inter"/>
              <a:ea typeface="Inter"/>
              <a:cs typeface="Inter"/>
              <a:sym typeface="Inter"/>
            </a:endParaRPr>
          </a:p>
          <a:p>
            <a:pPr indent="-400050" lvl="0" marL="457200" marR="0" rtl="0" algn="l">
              <a:lnSpc>
                <a:spcPct val="122222"/>
              </a:lnSpc>
              <a:spcBef>
                <a:spcPts val="0"/>
              </a:spcBef>
              <a:spcAft>
                <a:spcPts val="0"/>
              </a:spcAft>
              <a:buClr>
                <a:srgbClr val="121127"/>
              </a:buClr>
              <a:buSzPts val="2700"/>
              <a:buFont typeface="Inter"/>
              <a:buChar char="●"/>
            </a:pPr>
            <a:r>
              <a:rPr lang="en-US" sz="2700">
                <a:solidFill>
                  <a:srgbClr val="121127"/>
                </a:solidFill>
                <a:latin typeface="Inter"/>
                <a:ea typeface="Inter"/>
                <a:cs typeface="Inter"/>
                <a:sym typeface="Inter"/>
              </a:rPr>
              <a:t>Integrated multi-sig, proxies, batching, account abstractions, etc…</a:t>
            </a:r>
            <a:endParaRPr b="0" i="0" sz="2700" u="none" cap="none" strike="noStrike">
              <a:solidFill>
                <a:srgbClr val="121127"/>
              </a:solidFill>
              <a:latin typeface="Inter"/>
              <a:ea typeface="Inter"/>
              <a:cs typeface="Inter"/>
              <a:sym typeface="Inter"/>
            </a:endParaRPr>
          </a:p>
          <a:p>
            <a:pPr indent="-400050" lvl="0" marL="457200" marR="0" rtl="0" algn="l">
              <a:lnSpc>
                <a:spcPct val="122222"/>
              </a:lnSpc>
              <a:spcBef>
                <a:spcPts val="0"/>
              </a:spcBef>
              <a:spcAft>
                <a:spcPts val="0"/>
              </a:spcAft>
              <a:buClr>
                <a:srgbClr val="121127"/>
              </a:buClr>
              <a:buSzPts val="2700"/>
              <a:buFont typeface="Inter"/>
              <a:buChar char="●"/>
            </a:pPr>
            <a:r>
              <a:rPr lang="en-US" sz="2700">
                <a:solidFill>
                  <a:srgbClr val="121127"/>
                </a:solidFill>
                <a:latin typeface="Inter"/>
                <a:ea typeface="Inter"/>
                <a:cs typeface="Inter"/>
                <a:sym typeface="Inter"/>
              </a:rPr>
              <a:t>Treasury spending outlets (tips, bounties, fellowship, etc…)</a:t>
            </a:r>
            <a:endParaRPr sz="2700">
              <a:solidFill>
                <a:srgbClr val="121127"/>
              </a:solidFill>
              <a:latin typeface="Inter"/>
              <a:ea typeface="Inter"/>
              <a:cs typeface="Inter"/>
              <a:sym typeface="Inter"/>
            </a:endParaRPr>
          </a:p>
          <a:p>
            <a:pPr indent="-400050" lvl="0" marL="457200" marR="0" rtl="0" algn="l">
              <a:lnSpc>
                <a:spcPct val="122222"/>
              </a:lnSpc>
              <a:spcBef>
                <a:spcPts val="0"/>
              </a:spcBef>
              <a:spcAft>
                <a:spcPts val="0"/>
              </a:spcAft>
              <a:buClr>
                <a:srgbClr val="121127"/>
              </a:buClr>
              <a:buSzPts val="2700"/>
              <a:buFont typeface="Inter"/>
              <a:buChar char="●"/>
            </a:pPr>
            <a:r>
              <a:rPr lang="en-US" sz="2700">
                <a:solidFill>
                  <a:srgbClr val="121127"/>
                </a:solidFill>
                <a:latin typeface="Inter"/>
                <a:ea typeface="Inter"/>
                <a:cs typeface="Inter"/>
                <a:sym typeface="Inter"/>
              </a:rPr>
              <a:t>On-chain storage management, data structures, and deposits.</a:t>
            </a:r>
            <a:endParaRPr sz="2700">
              <a:solidFill>
                <a:srgbClr val="121127"/>
              </a:solidFill>
              <a:latin typeface="Inter"/>
              <a:ea typeface="Inter"/>
              <a:cs typeface="Inter"/>
              <a:sym typeface="Inter"/>
            </a:endParaRPr>
          </a:p>
          <a:p>
            <a:pPr indent="-400050" lvl="0" marL="457200" marR="0" rtl="0" algn="l">
              <a:lnSpc>
                <a:spcPct val="122222"/>
              </a:lnSpc>
              <a:spcBef>
                <a:spcPts val="0"/>
              </a:spcBef>
              <a:spcAft>
                <a:spcPts val="0"/>
              </a:spcAft>
              <a:buClr>
                <a:srgbClr val="121127"/>
              </a:buClr>
              <a:buSzPts val="2700"/>
              <a:buFont typeface="Inter"/>
              <a:buChar char="●"/>
            </a:pPr>
            <a:r>
              <a:rPr lang="en-US" sz="2700">
                <a:solidFill>
                  <a:srgbClr val="121127"/>
                </a:solidFill>
                <a:latin typeface="Inter"/>
                <a:ea typeface="Inter"/>
                <a:cs typeface="Inter"/>
                <a:sym typeface="Inter"/>
              </a:rPr>
              <a:t>Allocation of Parachain execution cores (pay-as-you-go vs permanent).</a:t>
            </a:r>
            <a:endParaRPr sz="2700">
              <a:solidFill>
                <a:srgbClr val="121127"/>
              </a:solidFill>
              <a:latin typeface="Inter"/>
              <a:ea typeface="Inter"/>
              <a:cs typeface="Inter"/>
              <a:sym typeface="Inter"/>
            </a:endParaRPr>
          </a:p>
          <a:p>
            <a:pPr indent="-400050" lvl="0" marL="457200" marR="0" rtl="0" algn="l">
              <a:lnSpc>
                <a:spcPct val="122222"/>
              </a:lnSpc>
              <a:spcBef>
                <a:spcPts val="0"/>
              </a:spcBef>
              <a:spcAft>
                <a:spcPts val="0"/>
              </a:spcAft>
              <a:buClr>
                <a:srgbClr val="121127"/>
              </a:buClr>
              <a:buSzPts val="2700"/>
              <a:buFont typeface="Inter"/>
              <a:buChar char="●"/>
            </a:pPr>
            <a:r>
              <a:rPr lang="en-US" sz="2700">
                <a:solidFill>
                  <a:srgbClr val="121127"/>
                </a:solidFill>
                <a:latin typeface="Inter"/>
                <a:ea typeface="Inter"/>
                <a:cs typeface="Inter"/>
                <a:sym typeface="Inter"/>
              </a:rPr>
              <a:t>XCM format, available instructions, and message queue behavior.</a:t>
            </a:r>
            <a:endParaRPr sz="2700">
              <a:solidFill>
                <a:srgbClr val="121127"/>
              </a:solidFill>
              <a:latin typeface="Inter"/>
              <a:ea typeface="Inter"/>
              <a:cs typeface="Inter"/>
              <a:sym typeface="Inter"/>
            </a:endParaRPr>
          </a:p>
          <a:p>
            <a:pPr indent="-400050" lvl="0" marL="457200" marR="0" rtl="0" algn="l">
              <a:lnSpc>
                <a:spcPct val="122222"/>
              </a:lnSpc>
              <a:spcBef>
                <a:spcPts val="0"/>
              </a:spcBef>
              <a:spcAft>
                <a:spcPts val="0"/>
              </a:spcAft>
              <a:buClr>
                <a:srgbClr val="121127"/>
              </a:buClr>
              <a:buSzPts val="2700"/>
              <a:buFont typeface="Inter"/>
              <a:buChar char="●"/>
            </a:pPr>
            <a:r>
              <a:rPr lang="en-US" sz="2700">
                <a:solidFill>
                  <a:srgbClr val="121127"/>
                </a:solidFill>
                <a:latin typeface="Inter"/>
                <a:ea typeface="Inter"/>
                <a:cs typeface="Inter"/>
                <a:sym typeface="Inter"/>
              </a:rPr>
              <a:t>and so on…</a:t>
            </a:r>
            <a:endParaRPr sz="2700">
              <a:solidFill>
                <a:srgbClr val="121127"/>
              </a:solidFill>
              <a:latin typeface="Inter"/>
              <a:ea typeface="Inter"/>
              <a:cs typeface="Inter"/>
              <a:sym typeface="Inter"/>
            </a:endParaRPr>
          </a:p>
        </p:txBody>
      </p:sp>
      <p:sp>
        <p:nvSpPr>
          <p:cNvPr id="550" name="Google Shape;550;g1f48cb42347_0_23"/>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551" name="Google Shape;551;g1f48cb42347_0_23"/>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007A"/>
        </a:solidFill>
      </p:bgPr>
    </p:bg>
    <p:spTree>
      <p:nvGrpSpPr>
        <p:cNvPr id="556" name="Shape 556"/>
        <p:cNvGrpSpPr/>
        <p:nvPr/>
      </p:nvGrpSpPr>
      <p:grpSpPr>
        <a:xfrm>
          <a:off x="0" y="0"/>
          <a:ext cx="0" cy="0"/>
          <a:chOff x="0" y="0"/>
          <a:chExt cx="0" cy="0"/>
        </a:xfrm>
      </p:grpSpPr>
      <p:pic>
        <p:nvPicPr>
          <p:cNvPr descr="preencoded.png" id="557" name="Google Shape;557;g1dd65562061_0_2795"/>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558" name="Google Shape;558;g1dd65562061_0_2795"/>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FFFFFF"/>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559" name="Google Shape;559;g1dd65562061_0_2795"/>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FFFFFF"/>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560" name="Google Shape;560;g1dd65562061_0_2795"/>
          <p:cNvSpPr/>
          <p:nvPr/>
        </p:nvSpPr>
        <p:spPr>
          <a:xfrm>
            <a:off x="1038225" y="2657475"/>
            <a:ext cx="8677200" cy="3295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250"/>
              <a:buFont typeface="Arial"/>
              <a:buNone/>
            </a:pPr>
            <a:r>
              <a:rPr b="1" lang="en-US" sz="8250">
                <a:solidFill>
                  <a:srgbClr val="FFFFFF"/>
                </a:solidFill>
                <a:latin typeface="Inter"/>
                <a:ea typeface="Inter"/>
                <a:cs typeface="Inter"/>
                <a:sym typeface="Inter"/>
              </a:rPr>
              <a:t>The Discussion</a:t>
            </a:r>
            <a:endParaRPr b="0" i="0" sz="8250" u="none" cap="none" strike="noStrike">
              <a:solidFill>
                <a:schemeClr val="dk1"/>
              </a:solidFill>
              <a:latin typeface="Calibri"/>
              <a:ea typeface="Calibri"/>
              <a:cs typeface="Calibri"/>
              <a:sym typeface="Calibri"/>
            </a:endParaRPr>
          </a:p>
        </p:txBody>
      </p:sp>
      <p:pic>
        <p:nvPicPr>
          <p:cNvPr id="561" name="Google Shape;561;g1dd65562061_0_2795"/>
          <p:cNvPicPr preferRelativeResize="0"/>
          <p:nvPr/>
        </p:nvPicPr>
        <p:blipFill>
          <a:blip r:embed="rId4">
            <a:alphaModFix/>
          </a:blip>
          <a:stretch>
            <a:fillRect/>
          </a:stretch>
        </p:blipFill>
        <p:spPr>
          <a:xfrm>
            <a:off x="6557875" y="3986353"/>
            <a:ext cx="11253151" cy="57529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6" name="Shape 566"/>
        <p:cNvGrpSpPr/>
        <p:nvPr/>
      </p:nvGrpSpPr>
      <p:grpSpPr>
        <a:xfrm>
          <a:off x="0" y="0"/>
          <a:ext cx="0" cy="0"/>
          <a:chOff x="0" y="0"/>
          <a:chExt cx="0" cy="0"/>
        </a:xfrm>
      </p:grpSpPr>
      <p:pic>
        <p:nvPicPr>
          <p:cNvPr descr="preencoded.png" id="567" name="Google Shape;567;g1dd65562061_0_2806"/>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568" name="Google Shape;568;g1dd65562061_0_2806"/>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569" name="Google Shape;569;g1dd65562061_0_2806"/>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570" name="Google Shape;570;g1dd65562061_0_2806"/>
          <p:cNvSpPr/>
          <p:nvPr/>
        </p:nvSpPr>
        <p:spPr>
          <a:xfrm>
            <a:off x="1085850" y="4543425"/>
            <a:ext cx="11252700" cy="4629300"/>
          </a:xfrm>
          <a:prstGeom prst="rect">
            <a:avLst/>
          </a:prstGeom>
          <a:noFill/>
          <a:ln>
            <a:noFill/>
          </a:ln>
        </p:spPr>
        <p:txBody>
          <a:bodyPr anchorCtr="0" anchor="t" bIns="0" lIns="0" spcFirstLastPara="1" rIns="0" wrap="square" tIns="0">
            <a:noAutofit/>
          </a:bodyPr>
          <a:lstStyle/>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What is (the decision)?</a:t>
            </a:r>
            <a:endParaRPr sz="3000">
              <a:latin typeface="Inter"/>
              <a:ea typeface="Inter"/>
              <a:cs typeface="Inter"/>
              <a:sym typeface="Inter"/>
            </a:endParaRPr>
          </a:p>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What do we need to consider when making (the decision)?</a:t>
            </a:r>
            <a:endParaRPr sz="3000">
              <a:latin typeface="Inter"/>
              <a:ea typeface="Inter"/>
              <a:cs typeface="Inter"/>
              <a:sym typeface="Inter"/>
            </a:endParaRPr>
          </a:p>
          <a:p>
            <a:pPr indent="-419100" lvl="1" marL="914400" marR="0" rtl="0" algn="l">
              <a:lnSpc>
                <a:spcPct val="120833"/>
              </a:lnSpc>
              <a:spcBef>
                <a:spcPts val="0"/>
              </a:spcBef>
              <a:spcAft>
                <a:spcPts val="0"/>
              </a:spcAft>
              <a:buSzPts val="3000"/>
              <a:buFont typeface="Inter"/>
              <a:buChar char="○"/>
            </a:pPr>
            <a:r>
              <a:rPr lang="en-US" sz="3000">
                <a:latin typeface="Inter"/>
                <a:ea typeface="Inter"/>
                <a:cs typeface="Inter"/>
                <a:sym typeface="Inter"/>
              </a:rPr>
              <a:t>Is it a Type 1 or Type 2 decision?</a:t>
            </a:r>
            <a:endParaRPr sz="3000">
              <a:latin typeface="Inter"/>
              <a:ea typeface="Inter"/>
              <a:cs typeface="Inter"/>
              <a:sym typeface="Inter"/>
            </a:endParaRPr>
          </a:p>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What decisions has (chain) decided to take and why?</a:t>
            </a:r>
            <a:endParaRPr sz="3000">
              <a:latin typeface="Inter"/>
              <a:ea typeface="Inter"/>
              <a:cs typeface="Inter"/>
              <a:sym typeface="Inter"/>
            </a:endParaRPr>
          </a:p>
          <a:p>
            <a:pPr indent="-419100" lvl="1" marL="914400" marR="0" rtl="0" algn="l">
              <a:lnSpc>
                <a:spcPct val="120833"/>
              </a:lnSpc>
              <a:spcBef>
                <a:spcPts val="0"/>
              </a:spcBef>
              <a:spcAft>
                <a:spcPts val="0"/>
              </a:spcAft>
              <a:buSzPts val="3000"/>
              <a:buFont typeface="Inter"/>
              <a:buChar char="○"/>
            </a:pPr>
            <a:r>
              <a:rPr lang="en-US" sz="3000">
                <a:latin typeface="Inter"/>
                <a:ea typeface="Inter"/>
                <a:cs typeface="Inter"/>
                <a:sym typeface="Inter"/>
              </a:rPr>
              <a:t>What tradeoffs have they chosen?</a:t>
            </a:r>
            <a:endParaRPr sz="3000">
              <a:latin typeface="Inter"/>
              <a:ea typeface="Inter"/>
              <a:cs typeface="Inter"/>
              <a:sym typeface="Inter"/>
            </a:endParaRPr>
          </a:p>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What decisions have others decided to take?</a:t>
            </a:r>
            <a:endParaRPr sz="3000">
              <a:latin typeface="Inter"/>
              <a:ea typeface="Inter"/>
              <a:cs typeface="Inter"/>
              <a:sym typeface="Inter"/>
            </a:endParaRPr>
          </a:p>
          <a:p>
            <a:pPr indent="-419100" lvl="1" marL="914400" marR="0" rtl="0" algn="l">
              <a:lnSpc>
                <a:spcPct val="120833"/>
              </a:lnSpc>
              <a:spcBef>
                <a:spcPts val="0"/>
              </a:spcBef>
              <a:spcAft>
                <a:spcPts val="0"/>
              </a:spcAft>
              <a:buSzPts val="3000"/>
              <a:buFont typeface="Inter"/>
              <a:buChar char="○"/>
            </a:pPr>
            <a:r>
              <a:rPr lang="en-US" sz="3000">
                <a:latin typeface="Inter"/>
                <a:ea typeface="Inter"/>
                <a:cs typeface="Inter"/>
                <a:sym typeface="Inter"/>
              </a:rPr>
              <a:t>How might those decisions be better or worse?</a:t>
            </a:r>
            <a:endParaRPr sz="3000">
              <a:latin typeface="Inter"/>
              <a:ea typeface="Inter"/>
              <a:cs typeface="Inter"/>
              <a:sym typeface="Inter"/>
            </a:endParaRPr>
          </a:p>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Where does the blockchain community still have to improve on (the decision)?</a:t>
            </a:r>
            <a:endParaRPr sz="3000">
              <a:latin typeface="Inter"/>
              <a:ea typeface="Inter"/>
              <a:cs typeface="Inter"/>
              <a:sym typeface="Inter"/>
            </a:endParaRPr>
          </a:p>
          <a:p>
            <a:pPr indent="0" lvl="0" marL="0" marR="0" rtl="0" algn="l">
              <a:lnSpc>
                <a:spcPct val="120833"/>
              </a:lnSpc>
              <a:spcBef>
                <a:spcPts val="0"/>
              </a:spcBef>
              <a:spcAft>
                <a:spcPts val="0"/>
              </a:spcAft>
              <a:buClr>
                <a:schemeClr val="dk1"/>
              </a:buClr>
              <a:buSzPts val="1100"/>
              <a:buFont typeface="Arial"/>
              <a:buNone/>
            </a:pPr>
            <a:r>
              <a:t/>
            </a:r>
            <a:endParaRPr sz="30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3000">
              <a:latin typeface="Inter"/>
              <a:ea typeface="Inter"/>
              <a:cs typeface="Inter"/>
              <a:sym typeface="Inter"/>
            </a:endParaRPr>
          </a:p>
        </p:txBody>
      </p:sp>
      <p:sp>
        <p:nvSpPr>
          <p:cNvPr id="571" name="Google Shape;571;g1dd65562061_0_2806"/>
          <p:cNvSpPr/>
          <p:nvPr/>
        </p:nvSpPr>
        <p:spPr>
          <a:xfrm>
            <a:off x="1038225" y="2514600"/>
            <a:ext cx="91155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A Format for Discussing Decisions</a:t>
            </a:r>
            <a:endParaRPr b="0" i="0" sz="4800" u="none" cap="none" strike="noStrike">
              <a:solidFill>
                <a:schemeClr val="dk1"/>
              </a:solidFill>
              <a:latin typeface="Calibri"/>
              <a:ea typeface="Calibri"/>
              <a:cs typeface="Calibri"/>
              <a:sym typeface="Calibri"/>
            </a:endParaRPr>
          </a:p>
        </p:txBody>
      </p:sp>
      <p:pic>
        <p:nvPicPr>
          <p:cNvPr descr="preencoded.png" id="572" name="Google Shape;572;g1dd65562061_0_2806"/>
          <p:cNvPicPr preferRelativeResize="0"/>
          <p:nvPr/>
        </p:nvPicPr>
        <p:blipFill rotWithShape="1">
          <a:blip r:embed="rId4">
            <a:alphaModFix/>
          </a:blip>
          <a:srcRect b="0" l="0" r="0" t="0"/>
          <a:stretch/>
        </p:blipFill>
        <p:spPr>
          <a:xfrm rot="-900000">
            <a:off x="10857964" y="518481"/>
            <a:ext cx="13152803" cy="110372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7" name="Shape 577"/>
        <p:cNvGrpSpPr/>
        <p:nvPr/>
      </p:nvGrpSpPr>
      <p:grpSpPr>
        <a:xfrm>
          <a:off x="0" y="0"/>
          <a:ext cx="0" cy="0"/>
          <a:chOff x="0" y="0"/>
          <a:chExt cx="0" cy="0"/>
        </a:xfrm>
      </p:grpSpPr>
      <p:pic>
        <p:nvPicPr>
          <p:cNvPr descr="preencoded.png" id="578" name="Google Shape;578;g1f48cb42347_0_247"/>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579" name="Google Shape;579;g1f48cb42347_0_247"/>
          <p:cNvSpPr/>
          <p:nvPr/>
        </p:nvSpPr>
        <p:spPr>
          <a:xfrm>
            <a:off x="231600" y="1561275"/>
            <a:ext cx="18056400" cy="16764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The Blockchain Scalability Tradeoffs</a:t>
            </a:r>
            <a:endParaRPr b="0" i="0" sz="4800" u="none" cap="none" strike="noStrike">
              <a:solidFill>
                <a:schemeClr val="dk1"/>
              </a:solidFill>
              <a:latin typeface="Calibri"/>
              <a:ea typeface="Calibri"/>
              <a:cs typeface="Calibri"/>
              <a:sym typeface="Calibri"/>
            </a:endParaRPr>
          </a:p>
        </p:txBody>
      </p:sp>
      <p:sp>
        <p:nvSpPr>
          <p:cNvPr id="580" name="Google Shape;580;g1f48cb42347_0_247"/>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581" name="Google Shape;581;g1f48cb42347_0_247"/>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582" name="Google Shape;582;g1f48cb42347_0_247"/>
          <p:cNvSpPr/>
          <p:nvPr/>
        </p:nvSpPr>
        <p:spPr>
          <a:xfrm>
            <a:off x="2695000" y="4774800"/>
            <a:ext cx="3991800" cy="3452100"/>
          </a:xfrm>
          <a:prstGeom prst="triangle">
            <a:avLst>
              <a:gd fmla="val 50000" name="adj"/>
            </a:avLst>
          </a:prstGeom>
          <a:solidFill>
            <a:srgbClr val="6D3A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1f48cb42347_0_247"/>
          <p:cNvSpPr/>
          <p:nvPr/>
        </p:nvSpPr>
        <p:spPr>
          <a:xfrm>
            <a:off x="8205975" y="3518025"/>
            <a:ext cx="9630300" cy="381000"/>
          </a:xfrm>
          <a:prstGeom prst="rect">
            <a:avLst/>
          </a:prstGeom>
          <a:noFill/>
          <a:ln>
            <a:noFill/>
          </a:ln>
        </p:spPr>
        <p:txBody>
          <a:bodyPr anchorCtr="0" anchor="t" bIns="0" lIns="0" spcFirstLastPara="1" rIns="0" wrap="square" tIns="0">
            <a:noAutofit/>
          </a:bodyPr>
          <a:lstStyle/>
          <a:p>
            <a:pPr indent="0" lvl="0" marL="0" marR="0" rtl="0" algn="l">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Sacrificing Decentralization for Scalability?</a:t>
            </a:r>
            <a:endParaRPr b="1" sz="3000">
              <a:latin typeface="Inter"/>
              <a:ea typeface="Inter"/>
              <a:cs typeface="Inter"/>
              <a:sym typeface="Inter"/>
            </a:endParaRPr>
          </a:p>
          <a:p>
            <a:pPr indent="-381000" lvl="0" marL="457200" marR="0" rtl="0" algn="l">
              <a:lnSpc>
                <a:spcPct val="119230"/>
              </a:lnSpc>
              <a:spcBef>
                <a:spcPts val="0"/>
              </a:spcBef>
              <a:spcAft>
                <a:spcPts val="0"/>
              </a:spcAft>
              <a:buSzPts val="2400"/>
              <a:buFont typeface="Inter"/>
              <a:buChar char="-"/>
            </a:pPr>
            <a:r>
              <a:rPr lang="en-US" sz="2400">
                <a:latin typeface="Inter"/>
                <a:ea typeface="Inter"/>
                <a:cs typeface="Inter"/>
                <a:sym typeface="Inter"/>
              </a:rPr>
              <a:t>Faster Hardware vs Consumer Availability</a:t>
            </a:r>
            <a:endParaRPr sz="2400">
              <a:latin typeface="Inter"/>
              <a:ea typeface="Inter"/>
              <a:cs typeface="Inter"/>
              <a:sym typeface="Inter"/>
            </a:endParaRPr>
          </a:p>
          <a:p>
            <a:pPr indent="-381000" lvl="0" marL="457200" marR="0" rtl="0" algn="l">
              <a:lnSpc>
                <a:spcPct val="119230"/>
              </a:lnSpc>
              <a:spcBef>
                <a:spcPts val="0"/>
              </a:spcBef>
              <a:spcAft>
                <a:spcPts val="0"/>
              </a:spcAft>
              <a:buSzPts val="2400"/>
              <a:buFont typeface="Inter"/>
              <a:buChar char="-"/>
            </a:pPr>
            <a:r>
              <a:rPr lang="en-US" sz="2400">
                <a:latin typeface="Inter"/>
                <a:ea typeface="Inter"/>
                <a:cs typeface="Inter"/>
                <a:sym typeface="Inter"/>
              </a:rPr>
              <a:t>Less Participants in Consensus</a:t>
            </a:r>
            <a:endParaRPr sz="2400">
              <a:latin typeface="Inter"/>
              <a:ea typeface="Inter"/>
              <a:cs typeface="Inter"/>
              <a:sym typeface="Inter"/>
            </a:endParaRPr>
          </a:p>
          <a:p>
            <a:pPr indent="0" lvl="0" marL="0" rtl="0" algn="l">
              <a:lnSpc>
                <a:spcPct val="119230"/>
              </a:lnSpc>
              <a:spcBef>
                <a:spcPts val="0"/>
              </a:spcBef>
              <a:spcAft>
                <a:spcPts val="0"/>
              </a:spcAft>
              <a:buNone/>
            </a:pPr>
            <a:r>
              <a:rPr b="1" lang="en-US" sz="3000">
                <a:solidFill>
                  <a:schemeClr val="dk1"/>
                </a:solidFill>
                <a:latin typeface="Inter"/>
                <a:ea typeface="Inter"/>
                <a:cs typeface="Inter"/>
                <a:sym typeface="Inter"/>
              </a:rPr>
              <a:t>Sacrificing Security for Scalability?</a:t>
            </a:r>
            <a:endParaRPr b="1" sz="3000">
              <a:solidFill>
                <a:schemeClr val="dk1"/>
              </a:solidFill>
              <a:latin typeface="Inter"/>
              <a:ea typeface="Inter"/>
              <a:cs typeface="Inter"/>
              <a:sym typeface="Inter"/>
            </a:endParaRPr>
          </a:p>
          <a:p>
            <a:pPr indent="-381000" lvl="0" marL="457200" rtl="0" algn="l">
              <a:lnSpc>
                <a:spcPct val="119230"/>
              </a:lnSpc>
              <a:spcBef>
                <a:spcPts val="0"/>
              </a:spcBef>
              <a:spcAft>
                <a:spcPts val="0"/>
              </a:spcAft>
              <a:buClr>
                <a:schemeClr val="dk1"/>
              </a:buClr>
              <a:buSzPts val="2400"/>
              <a:buFont typeface="Inter"/>
              <a:buChar char="-"/>
            </a:pPr>
            <a:r>
              <a:rPr lang="en-US" sz="2400">
                <a:solidFill>
                  <a:schemeClr val="dk1"/>
                </a:solidFill>
                <a:latin typeface="Inter"/>
                <a:ea typeface="Inter"/>
                <a:cs typeface="Inter"/>
                <a:sym typeface="Inter"/>
              </a:rPr>
              <a:t>Optimistic Computation (i.e. parallelization w/o sharding)</a:t>
            </a:r>
            <a:endParaRPr sz="2400">
              <a:solidFill>
                <a:schemeClr val="dk1"/>
              </a:solidFill>
              <a:latin typeface="Inter"/>
              <a:ea typeface="Inter"/>
              <a:cs typeface="Inter"/>
              <a:sym typeface="Inter"/>
            </a:endParaRPr>
          </a:p>
          <a:p>
            <a:pPr indent="-381000" lvl="0" marL="457200" rtl="0" algn="l">
              <a:lnSpc>
                <a:spcPct val="119230"/>
              </a:lnSpc>
              <a:spcBef>
                <a:spcPts val="0"/>
              </a:spcBef>
              <a:spcAft>
                <a:spcPts val="0"/>
              </a:spcAft>
              <a:buClr>
                <a:schemeClr val="dk1"/>
              </a:buClr>
              <a:buSzPts val="2400"/>
              <a:buFont typeface="Inter"/>
              <a:buChar char="-"/>
            </a:pPr>
            <a:r>
              <a:rPr lang="en-US" sz="2400">
                <a:solidFill>
                  <a:schemeClr val="dk1"/>
                </a:solidFill>
                <a:latin typeface="Inter"/>
                <a:ea typeface="Inter"/>
                <a:cs typeface="Inter"/>
                <a:sym typeface="Inter"/>
              </a:rPr>
              <a:t>Simple / Publicly Known Block Producer Selection</a:t>
            </a:r>
            <a:endParaRPr b="1" sz="3000">
              <a:solidFill>
                <a:schemeClr val="dk1"/>
              </a:solidFill>
              <a:latin typeface="Inter"/>
              <a:ea typeface="Inter"/>
              <a:cs typeface="Inter"/>
              <a:sym typeface="Inter"/>
            </a:endParaRPr>
          </a:p>
          <a:p>
            <a:pPr indent="0" lvl="0" marL="0" rtl="0" algn="l">
              <a:lnSpc>
                <a:spcPct val="119230"/>
              </a:lnSpc>
              <a:spcBef>
                <a:spcPts val="0"/>
              </a:spcBef>
              <a:spcAft>
                <a:spcPts val="0"/>
              </a:spcAft>
              <a:buNone/>
            </a:pPr>
            <a:r>
              <a:rPr b="1" lang="en-US" sz="3000">
                <a:solidFill>
                  <a:schemeClr val="dk1"/>
                </a:solidFill>
                <a:latin typeface="Inter"/>
                <a:ea typeface="Inter"/>
                <a:cs typeface="Inter"/>
                <a:sym typeface="Inter"/>
              </a:rPr>
              <a:t>Sacrificing Decentralization for Security?</a:t>
            </a:r>
            <a:endParaRPr b="1" sz="3000">
              <a:solidFill>
                <a:schemeClr val="dk1"/>
              </a:solidFill>
              <a:latin typeface="Inter"/>
              <a:ea typeface="Inter"/>
              <a:cs typeface="Inter"/>
              <a:sym typeface="Inter"/>
            </a:endParaRPr>
          </a:p>
          <a:p>
            <a:pPr indent="-381000" lvl="0" marL="457200" rtl="0" algn="l">
              <a:lnSpc>
                <a:spcPct val="119230"/>
              </a:lnSpc>
              <a:spcBef>
                <a:spcPts val="0"/>
              </a:spcBef>
              <a:spcAft>
                <a:spcPts val="0"/>
              </a:spcAft>
              <a:buClr>
                <a:schemeClr val="dk1"/>
              </a:buClr>
              <a:buSzPts val="2400"/>
              <a:buFont typeface="Inter"/>
              <a:buChar char="-"/>
            </a:pPr>
            <a:r>
              <a:rPr lang="en-US" sz="2400">
                <a:solidFill>
                  <a:schemeClr val="dk1"/>
                </a:solidFill>
                <a:latin typeface="Inter"/>
                <a:ea typeface="Inter"/>
                <a:cs typeface="Inter"/>
                <a:sym typeface="Inter"/>
              </a:rPr>
              <a:t>Shared Security / Beacon Chain / Relay Chain</a:t>
            </a:r>
            <a:endParaRPr sz="2400">
              <a:solidFill>
                <a:schemeClr val="dk1"/>
              </a:solidFill>
              <a:latin typeface="Inter"/>
              <a:ea typeface="Inter"/>
              <a:cs typeface="Inter"/>
              <a:sym typeface="Inter"/>
            </a:endParaRPr>
          </a:p>
          <a:p>
            <a:pPr indent="-381000" lvl="0" marL="457200" rtl="0" algn="l">
              <a:lnSpc>
                <a:spcPct val="119230"/>
              </a:lnSpc>
              <a:spcBef>
                <a:spcPts val="0"/>
              </a:spcBef>
              <a:spcAft>
                <a:spcPts val="0"/>
              </a:spcAft>
              <a:buClr>
                <a:schemeClr val="dk1"/>
              </a:buClr>
              <a:buSzPts val="2400"/>
              <a:buFont typeface="Inter"/>
              <a:buChar char="-"/>
            </a:pPr>
            <a:r>
              <a:rPr lang="en-US" sz="2400">
                <a:solidFill>
                  <a:schemeClr val="dk1"/>
                </a:solidFill>
                <a:latin typeface="Inter"/>
                <a:ea typeface="Inter"/>
                <a:cs typeface="Inter"/>
                <a:sym typeface="Inter"/>
              </a:rPr>
              <a:t>NPoS Superlinear Complexity</a:t>
            </a:r>
            <a:endParaRPr b="1" sz="3000">
              <a:solidFill>
                <a:schemeClr val="dk1"/>
              </a:solidFill>
              <a:latin typeface="Inter"/>
              <a:ea typeface="Inter"/>
              <a:cs typeface="Inter"/>
              <a:sym typeface="Inter"/>
            </a:endParaRPr>
          </a:p>
          <a:p>
            <a:pPr indent="0" lvl="0" marL="0" marR="0" rtl="0" algn="l">
              <a:lnSpc>
                <a:spcPct val="119230"/>
              </a:lnSpc>
              <a:spcBef>
                <a:spcPts val="0"/>
              </a:spcBef>
              <a:spcAft>
                <a:spcPts val="0"/>
              </a:spcAft>
              <a:buNone/>
            </a:pPr>
            <a:r>
              <a:t/>
            </a:r>
            <a:endParaRPr sz="2400">
              <a:latin typeface="Inter"/>
              <a:ea typeface="Inter"/>
              <a:cs typeface="Inter"/>
              <a:sym typeface="Inter"/>
            </a:endParaRPr>
          </a:p>
        </p:txBody>
      </p:sp>
      <p:sp>
        <p:nvSpPr>
          <p:cNvPr id="584" name="Google Shape;584;g1f48cb42347_0_247"/>
          <p:cNvSpPr/>
          <p:nvPr/>
        </p:nvSpPr>
        <p:spPr>
          <a:xfrm>
            <a:off x="687225" y="8699100"/>
            <a:ext cx="1788600" cy="381000"/>
          </a:xfrm>
          <a:prstGeom prst="rect">
            <a:avLst/>
          </a:prstGeom>
          <a:noFill/>
          <a:ln>
            <a:noFill/>
          </a:ln>
        </p:spPr>
        <p:txBody>
          <a:bodyPr anchorCtr="0" anchor="ctr" bIns="0" lIns="0" spcFirstLastPara="1" rIns="0" wrap="square" tIns="0">
            <a:noAutofit/>
          </a:bodyPr>
          <a:lstStyle/>
          <a:p>
            <a:pPr indent="0" lvl="0" marL="0" marR="0" rtl="0" algn="ctr">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Security</a:t>
            </a:r>
            <a:endParaRPr b="0" i="0" sz="3000" u="none" cap="none" strike="noStrike">
              <a:solidFill>
                <a:schemeClr val="dk1"/>
              </a:solidFill>
              <a:latin typeface="Calibri"/>
              <a:ea typeface="Calibri"/>
              <a:cs typeface="Calibri"/>
              <a:sym typeface="Calibri"/>
            </a:endParaRPr>
          </a:p>
        </p:txBody>
      </p:sp>
      <p:sp>
        <p:nvSpPr>
          <p:cNvPr id="585" name="Google Shape;585;g1f48cb42347_0_247"/>
          <p:cNvSpPr/>
          <p:nvPr/>
        </p:nvSpPr>
        <p:spPr>
          <a:xfrm>
            <a:off x="6797600" y="8699100"/>
            <a:ext cx="2148000" cy="381000"/>
          </a:xfrm>
          <a:prstGeom prst="rect">
            <a:avLst/>
          </a:prstGeom>
          <a:noFill/>
          <a:ln>
            <a:noFill/>
          </a:ln>
        </p:spPr>
        <p:txBody>
          <a:bodyPr anchorCtr="0" anchor="ctr" bIns="0" lIns="0" spcFirstLastPara="1" rIns="0" wrap="square" tIns="0">
            <a:noAutofit/>
          </a:bodyPr>
          <a:lstStyle/>
          <a:p>
            <a:pPr indent="0" lvl="0" marL="0" marR="0" rtl="0" algn="ctr">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Scalability</a:t>
            </a:r>
            <a:endParaRPr b="0" i="0" sz="3000" u="none" cap="none" strike="noStrike">
              <a:solidFill>
                <a:schemeClr val="dk1"/>
              </a:solidFill>
              <a:latin typeface="Calibri"/>
              <a:ea typeface="Calibri"/>
              <a:cs typeface="Calibri"/>
              <a:sym typeface="Calibri"/>
            </a:endParaRPr>
          </a:p>
        </p:txBody>
      </p:sp>
      <p:sp>
        <p:nvSpPr>
          <p:cNvPr id="586" name="Google Shape;586;g1f48cb42347_0_247"/>
          <p:cNvSpPr/>
          <p:nvPr/>
        </p:nvSpPr>
        <p:spPr>
          <a:xfrm>
            <a:off x="2945900" y="3857625"/>
            <a:ext cx="3381600" cy="381000"/>
          </a:xfrm>
          <a:prstGeom prst="rect">
            <a:avLst/>
          </a:prstGeom>
          <a:noFill/>
          <a:ln>
            <a:noFill/>
          </a:ln>
        </p:spPr>
        <p:txBody>
          <a:bodyPr anchorCtr="0" anchor="ctr" bIns="0" lIns="0" spcFirstLastPara="1" rIns="0" wrap="square" tIns="0">
            <a:noAutofit/>
          </a:bodyPr>
          <a:lstStyle/>
          <a:p>
            <a:pPr indent="0" lvl="0" marL="0" marR="0" rtl="0" algn="ctr">
              <a:lnSpc>
                <a:spcPct val="119230"/>
              </a:lnSpc>
              <a:spcBef>
                <a:spcPts val="0"/>
              </a:spcBef>
              <a:spcAft>
                <a:spcPts val="0"/>
              </a:spcAft>
              <a:buClr>
                <a:srgbClr val="000000"/>
              </a:buClr>
              <a:buSzPts val="1950"/>
              <a:buFont typeface="Arial"/>
              <a:buNone/>
            </a:pPr>
            <a:r>
              <a:rPr b="1" lang="en-US" sz="3000">
                <a:latin typeface="Inter"/>
                <a:ea typeface="Inter"/>
                <a:cs typeface="Inter"/>
                <a:sym typeface="Inter"/>
              </a:rPr>
              <a:t>Decentralization</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1" name="Shape 591"/>
        <p:cNvGrpSpPr/>
        <p:nvPr/>
      </p:nvGrpSpPr>
      <p:grpSpPr>
        <a:xfrm>
          <a:off x="0" y="0"/>
          <a:ext cx="0" cy="0"/>
          <a:chOff x="0" y="0"/>
          <a:chExt cx="0" cy="0"/>
        </a:xfrm>
      </p:grpSpPr>
      <p:pic>
        <p:nvPicPr>
          <p:cNvPr descr="preencoded.png" id="592" name="Google Shape;592;g1dd65562061_0_2831"/>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593" name="Google Shape;593;g1dd65562061_0_2831"/>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594" name="Google Shape;594;g1dd65562061_0_2831"/>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595" name="Google Shape;595;g1dd65562061_0_2831"/>
          <p:cNvSpPr/>
          <p:nvPr/>
        </p:nvSpPr>
        <p:spPr>
          <a:xfrm>
            <a:off x="0" y="2764650"/>
            <a:ext cx="18288000" cy="161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Decentralization vs Unstoppability</a:t>
            </a:r>
            <a:endParaRPr b="0" i="0" sz="4800" u="none" cap="none" strike="noStrike">
              <a:solidFill>
                <a:schemeClr val="dk1"/>
              </a:solidFill>
              <a:latin typeface="Calibri"/>
              <a:ea typeface="Calibri"/>
              <a:cs typeface="Calibri"/>
              <a:sym typeface="Calibri"/>
            </a:endParaRPr>
          </a:p>
        </p:txBody>
      </p:sp>
      <p:cxnSp>
        <p:nvCxnSpPr>
          <p:cNvPr id="596" name="Google Shape;596;g1dd65562061_0_2831"/>
          <p:cNvCxnSpPr/>
          <p:nvPr/>
        </p:nvCxnSpPr>
        <p:spPr>
          <a:xfrm>
            <a:off x="2730600" y="6588050"/>
            <a:ext cx="12826800" cy="0"/>
          </a:xfrm>
          <a:prstGeom prst="straightConnector1">
            <a:avLst/>
          </a:prstGeom>
          <a:noFill/>
          <a:ln cap="flat" cmpd="sng" w="38100">
            <a:solidFill>
              <a:schemeClr val="dk1"/>
            </a:solidFill>
            <a:prstDash val="solid"/>
            <a:round/>
            <a:headEnd len="med" w="med" type="triangle"/>
            <a:tailEnd len="med" w="med" type="triangle"/>
          </a:ln>
        </p:spPr>
      </p:cxnSp>
      <p:sp>
        <p:nvSpPr>
          <p:cNvPr id="597" name="Google Shape;597;g1dd65562061_0_2831"/>
          <p:cNvSpPr/>
          <p:nvPr/>
        </p:nvSpPr>
        <p:spPr>
          <a:xfrm>
            <a:off x="2606400" y="4113275"/>
            <a:ext cx="13075200" cy="9240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Imagine certain protocols scale at superlinear complexity. Where does decentralization stop improving unstoppability, and instead just hurts the performance of the network?</a:t>
            </a:r>
            <a:endParaRPr sz="2400">
              <a:latin typeface="Inter"/>
              <a:ea typeface="Inter"/>
              <a:cs typeface="Inter"/>
              <a:sym typeface="Inter"/>
            </a:endParaRPr>
          </a:p>
          <a:p>
            <a:pPr indent="0" lvl="0" marL="0" marR="0" rtl="0" algn="l">
              <a:lnSpc>
                <a:spcPct val="122727"/>
              </a:lnSpc>
              <a:spcBef>
                <a:spcPts val="0"/>
              </a:spcBef>
              <a:spcAft>
                <a:spcPts val="0"/>
              </a:spcAft>
              <a:buClr>
                <a:srgbClr val="000000"/>
              </a:buClr>
              <a:buSzPts val="1650"/>
              <a:buFont typeface="Arial"/>
              <a:buNone/>
            </a:pPr>
            <a:r>
              <a:t/>
            </a:r>
            <a:endParaRPr sz="2400">
              <a:latin typeface="Inter"/>
              <a:ea typeface="Inter"/>
              <a:cs typeface="Inter"/>
              <a:sym typeface="Inter"/>
            </a:endParaRPr>
          </a:p>
        </p:txBody>
      </p:sp>
      <p:cxnSp>
        <p:nvCxnSpPr>
          <p:cNvPr id="598" name="Google Shape;598;g1dd65562061_0_2831"/>
          <p:cNvCxnSpPr/>
          <p:nvPr/>
        </p:nvCxnSpPr>
        <p:spPr>
          <a:xfrm>
            <a:off x="3407188" y="6387663"/>
            <a:ext cx="0" cy="376500"/>
          </a:xfrm>
          <a:prstGeom prst="straightConnector1">
            <a:avLst/>
          </a:prstGeom>
          <a:noFill/>
          <a:ln cap="flat" cmpd="sng" w="38100">
            <a:solidFill>
              <a:schemeClr val="dk2"/>
            </a:solidFill>
            <a:prstDash val="solid"/>
            <a:round/>
            <a:headEnd len="med" w="med" type="none"/>
            <a:tailEnd len="med" w="med" type="none"/>
          </a:ln>
        </p:spPr>
      </p:cxnSp>
      <p:cxnSp>
        <p:nvCxnSpPr>
          <p:cNvPr id="599" name="Google Shape;599;g1dd65562061_0_2831"/>
          <p:cNvCxnSpPr/>
          <p:nvPr/>
        </p:nvCxnSpPr>
        <p:spPr>
          <a:xfrm>
            <a:off x="5701913" y="6387663"/>
            <a:ext cx="0" cy="376500"/>
          </a:xfrm>
          <a:prstGeom prst="straightConnector1">
            <a:avLst/>
          </a:prstGeom>
          <a:noFill/>
          <a:ln cap="flat" cmpd="sng" w="38100">
            <a:solidFill>
              <a:schemeClr val="dk2"/>
            </a:solidFill>
            <a:prstDash val="solid"/>
            <a:round/>
            <a:headEnd len="med" w="med" type="none"/>
            <a:tailEnd len="med" w="med" type="none"/>
          </a:ln>
        </p:spPr>
      </p:cxnSp>
      <p:cxnSp>
        <p:nvCxnSpPr>
          <p:cNvPr id="600" name="Google Shape;600;g1dd65562061_0_2831"/>
          <p:cNvCxnSpPr/>
          <p:nvPr/>
        </p:nvCxnSpPr>
        <p:spPr>
          <a:xfrm>
            <a:off x="7996638" y="6387663"/>
            <a:ext cx="0" cy="376500"/>
          </a:xfrm>
          <a:prstGeom prst="straightConnector1">
            <a:avLst/>
          </a:prstGeom>
          <a:noFill/>
          <a:ln cap="flat" cmpd="sng" w="38100">
            <a:solidFill>
              <a:schemeClr val="dk2"/>
            </a:solidFill>
            <a:prstDash val="solid"/>
            <a:round/>
            <a:headEnd len="med" w="med" type="none"/>
            <a:tailEnd len="med" w="med" type="none"/>
          </a:ln>
        </p:spPr>
      </p:cxnSp>
      <p:cxnSp>
        <p:nvCxnSpPr>
          <p:cNvPr id="601" name="Google Shape;601;g1dd65562061_0_2831"/>
          <p:cNvCxnSpPr/>
          <p:nvPr/>
        </p:nvCxnSpPr>
        <p:spPr>
          <a:xfrm>
            <a:off x="10291363" y="6387663"/>
            <a:ext cx="0" cy="376500"/>
          </a:xfrm>
          <a:prstGeom prst="straightConnector1">
            <a:avLst/>
          </a:prstGeom>
          <a:noFill/>
          <a:ln cap="flat" cmpd="sng" w="38100">
            <a:solidFill>
              <a:schemeClr val="dk2"/>
            </a:solidFill>
            <a:prstDash val="solid"/>
            <a:round/>
            <a:headEnd len="med" w="med" type="none"/>
            <a:tailEnd len="med" w="med" type="none"/>
          </a:ln>
        </p:spPr>
      </p:cxnSp>
      <p:cxnSp>
        <p:nvCxnSpPr>
          <p:cNvPr id="602" name="Google Shape;602;g1dd65562061_0_2831"/>
          <p:cNvCxnSpPr/>
          <p:nvPr/>
        </p:nvCxnSpPr>
        <p:spPr>
          <a:xfrm>
            <a:off x="12586088" y="6387663"/>
            <a:ext cx="0" cy="376500"/>
          </a:xfrm>
          <a:prstGeom prst="straightConnector1">
            <a:avLst/>
          </a:prstGeom>
          <a:noFill/>
          <a:ln cap="flat" cmpd="sng" w="38100">
            <a:solidFill>
              <a:schemeClr val="dk2"/>
            </a:solidFill>
            <a:prstDash val="solid"/>
            <a:round/>
            <a:headEnd len="med" w="med" type="none"/>
            <a:tailEnd len="med" w="med" type="none"/>
          </a:ln>
        </p:spPr>
      </p:cxnSp>
      <p:cxnSp>
        <p:nvCxnSpPr>
          <p:cNvPr id="603" name="Google Shape;603;g1dd65562061_0_2831"/>
          <p:cNvCxnSpPr/>
          <p:nvPr/>
        </p:nvCxnSpPr>
        <p:spPr>
          <a:xfrm>
            <a:off x="14880813" y="6387663"/>
            <a:ext cx="0" cy="376500"/>
          </a:xfrm>
          <a:prstGeom prst="straightConnector1">
            <a:avLst/>
          </a:prstGeom>
          <a:noFill/>
          <a:ln cap="flat" cmpd="sng" w="38100">
            <a:solidFill>
              <a:schemeClr val="dk2"/>
            </a:solidFill>
            <a:prstDash val="solid"/>
            <a:round/>
            <a:headEnd len="med" w="med" type="none"/>
            <a:tailEnd len="med" w="med" type="none"/>
          </a:ln>
        </p:spPr>
      </p:cxnSp>
      <p:sp>
        <p:nvSpPr>
          <p:cNvPr id="604" name="Google Shape;604;g1dd65562061_0_2831"/>
          <p:cNvSpPr/>
          <p:nvPr/>
        </p:nvSpPr>
        <p:spPr>
          <a:xfrm>
            <a:off x="2954800" y="6957575"/>
            <a:ext cx="904800" cy="6171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10</a:t>
            </a:r>
            <a:endParaRPr b="0" i="0" sz="2400" u="none" cap="none" strike="noStrike">
              <a:solidFill>
                <a:schemeClr val="dk1"/>
              </a:solidFill>
              <a:latin typeface="Calibri"/>
              <a:ea typeface="Calibri"/>
              <a:cs typeface="Calibri"/>
              <a:sym typeface="Calibri"/>
            </a:endParaRPr>
          </a:p>
        </p:txBody>
      </p:sp>
      <p:sp>
        <p:nvSpPr>
          <p:cNvPr id="605" name="Google Shape;605;g1dd65562061_0_2831"/>
          <p:cNvSpPr/>
          <p:nvPr/>
        </p:nvSpPr>
        <p:spPr>
          <a:xfrm>
            <a:off x="5249525" y="6957575"/>
            <a:ext cx="904800" cy="6171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100</a:t>
            </a:r>
            <a:endParaRPr b="0" i="0" sz="2400" u="none" cap="none" strike="noStrike">
              <a:solidFill>
                <a:schemeClr val="dk1"/>
              </a:solidFill>
              <a:latin typeface="Calibri"/>
              <a:ea typeface="Calibri"/>
              <a:cs typeface="Calibri"/>
              <a:sym typeface="Calibri"/>
            </a:endParaRPr>
          </a:p>
        </p:txBody>
      </p:sp>
      <p:sp>
        <p:nvSpPr>
          <p:cNvPr id="606" name="Google Shape;606;g1dd65562061_0_2831"/>
          <p:cNvSpPr/>
          <p:nvPr/>
        </p:nvSpPr>
        <p:spPr>
          <a:xfrm>
            <a:off x="7544250" y="6957575"/>
            <a:ext cx="904800" cy="6171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1,000</a:t>
            </a:r>
            <a:endParaRPr b="0" i="0" sz="2400" u="none" cap="none" strike="noStrike">
              <a:solidFill>
                <a:schemeClr val="dk1"/>
              </a:solidFill>
              <a:latin typeface="Calibri"/>
              <a:ea typeface="Calibri"/>
              <a:cs typeface="Calibri"/>
              <a:sym typeface="Calibri"/>
            </a:endParaRPr>
          </a:p>
        </p:txBody>
      </p:sp>
      <p:sp>
        <p:nvSpPr>
          <p:cNvPr id="607" name="Google Shape;607;g1dd65562061_0_2831"/>
          <p:cNvSpPr/>
          <p:nvPr/>
        </p:nvSpPr>
        <p:spPr>
          <a:xfrm>
            <a:off x="9579325" y="6957575"/>
            <a:ext cx="1424100" cy="6171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10,000</a:t>
            </a:r>
            <a:endParaRPr b="0" i="0" sz="2400" u="none" cap="none" strike="noStrike">
              <a:solidFill>
                <a:schemeClr val="dk1"/>
              </a:solidFill>
              <a:latin typeface="Calibri"/>
              <a:ea typeface="Calibri"/>
              <a:cs typeface="Calibri"/>
              <a:sym typeface="Calibri"/>
            </a:endParaRPr>
          </a:p>
        </p:txBody>
      </p:sp>
      <p:sp>
        <p:nvSpPr>
          <p:cNvPr id="608" name="Google Shape;608;g1dd65562061_0_2831"/>
          <p:cNvSpPr/>
          <p:nvPr/>
        </p:nvSpPr>
        <p:spPr>
          <a:xfrm>
            <a:off x="11874050" y="6957575"/>
            <a:ext cx="1424100" cy="6171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100,000</a:t>
            </a:r>
            <a:endParaRPr b="0" i="0" sz="2400" u="none" cap="none" strike="noStrike">
              <a:solidFill>
                <a:schemeClr val="dk1"/>
              </a:solidFill>
              <a:latin typeface="Calibri"/>
              <a:ea typeface="Calibri"/>
              <a:cs typeface="Calibri"/>
              <a:sym typeface="Calibri"/>
            </a:endParaRPr>
          </a:p>
        </p:txBody>
      </p:sp>
      <p:sp>
        <p:nvSpPr>
          <p:cNvPr id="609" name="Google Shape;609;g1dd65562061_0_2831"/>
          <p:cNvSpPr/>
          <p:nvPr/>
        </p:nvSpPr>
        <p:spPr>
          <a:xfrm>
            <a:off x="14168775" y="6957575"/>
            <a:ext cx="1424100" cy="6171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1,000,000</a:t>
            </a:r>
            <a:endParaRPr b="0" i="0" sz="2400" u="none" cap="none" strike="noStrike">
              <a:solidFill>
                <a:schemeClr val="dk1"/>
              </a:solidFill>
              <a:latin typeface="Calibri"/>
              <a:ea typeface="Calibri"/>
              <a:cs typeface="Calibri"/>
              <a:sym typeface="Calibri"/>
            </a:endParaRPr>
          </a:p>
        </p:txBody>
      </p:sp>
      <p:sp>
        <p:nvSpPr>
          <p:cNvPr id="610" name="Google Shape;610;g1dd65562061_0_2831"/>
          <p:cNvSpPr/>
          <p:nvPr/>
        </p:nvSpPr>
        <p:spPr>
          <a:xfrm>
            <a:off x="2638625" y="8114575"/>
            <a:ext cx="13075200" cy="9240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2400">
                <a:latin typeface="Inter"/>
                <a:ea typeface="Inter"/>
                <a:cs typeface="Inter"/>
                <a:sym typeface="Inter"/>
              </a:rPr>
              <a:t>Nodes? Validators? Nominators? Voters? etc…</a:t>
            </a:r>
            <a:endParaRPr sz="2400">
              <a:latin typeface="Inter"/>
              <a:ea typeface="Inter"/>
              <a:cs typeface="Inter"/>
              <a:sym typeface="Inter"/>
            </a:endParaRPr>
          </a:p>
          <a:p>
            <a:pPr indent="0" lvl="0" marL="0" marR="0" rtl="0" algn="l">
              <a:lnSpc>
                <a:spcPct val="122727"/>
              </a:lnSpc>
              <a:spcBef>
                <a:spcPts val="0"/>
              </a:spcBef>
              <a:spcAft>
                <a:spcPts val="0"/>
              </a:spcAft>
              <a:buClr>
                <a:srgbClr val="000000"/>
              </a:buClr>
              <a:buSzPts val="1650"/>
              <a:buFont typeface="Arial"/>
              <a:buNone/>
            </a:pPr>
            <a:r>
              <a:t/>
            </a:r>
            <a:endParaRPr sz="2400">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5" name="Shape 615"/>
        <p:cNvGrpSpPr/>
        <p:nvPr/>
      </p:nvGrpSpPr>
      <p:grpSpPr>
        <a:xfrm>
          <a:off x="0" y="0"/>
          <a:ext cx="0" cy="0"/>
          <a:chOff x="0" y="0"/>
          <a:chExt cx="0" cy="0"/>
        </a:xfrm>
      </p:grpSpPr>
      <p:pic>
        <p:nvPicPr>
          <p:cNvPr descr="preencoded.png" id="616" name="Google Shape;616;g1f48cb42347_0_217"/>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617" name="Google Shape;617;g1f48cb42347_0_217"/>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618" name="Google Shape;618;g1f48cb42347_0_217"/>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619" name="Google Shape;619;g1f48cb42347_0_217"/>
          <p:cNvSpPr/>
          <p:nvPr/>
        </p:nvSpPr>
        <p:spPr>
          <a:xfrm>
            <a:off x="933450" y="2743200"/>
            <a:ext cx="7296300" cy="161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Scaling of Independent Chains and Sharded Networks</a:t>
            </a:r>
            <a:endParaRPr b="0" i="0" sz="4800" u="none" cap="none" strike="noStrike">
              <a:solidFill>
                <a:schemeClr val="dk1"/>
              </a:solidFill>
              <a:latin typeface="Calibri"/>
              <a:ea typeface="Calibri"/>
              <a:cs typeface="Calibri"/>
              <a:sym typeface="Calibri"/>
            </a:endParaRPr>
          </a:p>
        </p:txBody>
      </p:sp>
      <p:sp>
        <p:nvSpPr>
          <p:cNvPr id="620" name="Google Shape;620;g1f48cb42347_0_217"/>
          <p:cNvSpPr/>
          <p:nvPr/>
        </p:nvSpPr>
        <p:spPr>
          <a:xfrm>
            <a:off x="9048750" y="2743200"/>
            <a:ext cx="7200900" cy="4929900"/>
          </a:xfrm>
          <a:prstGeom prst="rect">
            <a:avLst/>
          </a:prstGeom>
          <a:noFill/>
          <a:ln>
            <a:noFill/>
          </a:ln>
        </p:spPr>
        <p:txBody>
          <a:bodyPr anchorCtr="0" anchor="t" bIns="0" lIns="0" spcFirstLastPara="1" rIns="0" wrap="square" tIns="0">
            <a:noAutofit/>
          </a:bodyPr>
          <a:lstStyle/>
          <a:p>
            <a:pPr indent="0" lvl="0" marL="0" marR="0" rtl="0" algn="l">
              <a:lnSpc>
                <a:spcPct val="119230"/>
              </a:lnSpc>
              <a:spcBef>
                <a:spcPts val="0"/>
              </a:spcBef>
              <a:spcAft>
                <a:spcPts val="0"/>
              </a:spcAft>
              <a:buClr>
                <a:srgbClr val="000000"/>
              </a:buClr>
              <a:buSzPts val="1950"/>
              <a:buFont typeface="Arial"/>
              <a:buNone/>
            </a:pPr>
            <a:r>
              <a:rPr b="1" lang="en-US" sz="2400">
                <a:latin typeface="Inter"/>
                <a:ea typeface="Inter"/>
                <a:cs typeface="Inter"/>
                <a:sym typeface="Inter"/>
              </a:rPr>
              <a:t>Bitcoin, Ethereum, Solana, etc…</a:t>
            </a:r>
            <a:endParaRPr b="1" sz="2400">
              <a:latin typeface="Inter"/>
              <a:ea typeface="Inter"/>
              <a:cs typeface="Inter"/>
              <a:sym typeface="Inter"/>
            </a:endParaRPr>
          </a:p>
          <a:p>
            <a:pPr indent="0" lvl="0" marL="0" marR="0" rtl="0" algn="l">
              <a:lnSpc>
                <a:spcPct val="119230"/>
              </a:lnSpc>
              <a:spcBef>
                <a:spcPts val="0"/>
              </a:spcBef>
              <a:spcAft>
                <a:spcPts val="0"/>
              </a:spcAft>
              <a:buClr>
                <a:srgbClr val="000000"/>
              </a:buClr>
              <a:buSzPts val="1950"/>
              <a:buFont typeface="Arial"/>
              <a:buNone/>
            </a:pPr>
            <a:r>
              <a:rPr lang="en-US" sz="2400">
                <a:latin typeface="Inter"/>
                <a:ea typeface="Inter"/>
                <a:cs typeface="Inter"/>
                <a:sym typeface="Inter"/>
              </a:rPr>
              <a:t>Single, independent chains.</a:t>
            </a:r>
            <a:endParaRPr sz="2400">
              <a:latin typeface="Inter"/>
              <a:ea typeface="Inter"/>
              <a:cs typeface="Inter"/>
              <a:sym typeface="Inter"/>
            </a:endParaRPr>
          </a:p>
          <a:p>
            <a:pPr indent="0" lvl="0" marL="0" marR="0" rtl="0" algn="l">
              <a:lnSpc>
                <a:spcPct val="119230"/>
              </a:lnSpc>
              <a:spcBef>
                <a:spcPts val="0"/>
              </a:spcBef>
              <a:spcAft>
                <a:spcPts val="0"/>
              </a:spcAft>
              <a:buClr>
                <a:srgbClr val="000000"/>
              </a:buClr>
              <a:buSzPts val="1950"/>
              <a:buFont typeface="Arial"/>
              <a:buNone/>
            </a:pPr>
            <a:r>
              <a:t/>
            </a:r>
            <a:endParaRPr sz="2400">
              <a:latin typeface="Inter"/>
              <a:ea typeface="Inter"/>
              <a:cs typeface="Inter"/>
              <a:sym typeface="Inter"/>
            </a:endParaRPr>
          </a:p>
          <a:p>
            <a:pPr indent="0" lvl="0" marL="0" rtl="0" algn="l">
              <a:lnSpc>
                <a:spcPct val="119230"/>
              </a:lnSpc>
              <a:spcBef>
                <a:spcPts val="0"/>
              </a:spcBef>
              <a:spcAft>
                <a:spcPts val="0"/>
              </a:spcAft>
              <a:buClr>
                <a:schemeClr val="dk1"/>
              </a:buClr>
              <a:buSzPts val="1950"/>
              <a:buFont typeface="Arial"/>
              <a:buNone/>
            </a:pPr>
            <a:r>
              <a:rPr b="1" lang="en-US" sz="2400">
                <a:solidFill>
                  <a:schemeClr val="dk1"/>
                </a:solidFill>
                <a:latin typeface="Inter"/>
                <a:ea typeface="Inter"/>
                <a:cs typeface="Inter"/>
                <a:sym typeface="Inter"/>
              </a:rPr>
              <a:t>Cosmos Zones</a:t>
            </a:r>
            <a:endParaRPr b="1" sz="2400">
              <a:solidFill>
                <a:schemeClr val="dk1"/>
              </a:solidFill>
              <a:latin typeface="Inter"/>
              <a:ea typeface="Inter"/>
              <a:cs typeface="Inter"/>
              <a:sym typeface="Inter"/>
            </a:endParaRPr>
          </a:p>
          <a:p>
            <a:pPr indent="0" lvl="0" marL="0" rtl="0" algn="l">
              <a:lnSpc>
                <a:spcPct val="119230"/>
              </a:lnSpc>
              <a:spcBef>
                <a:spcPts val="0"/>
              </a:spcBef>
              <a:spcAft>
                <a:spcPts val="0"/>
              </a:spcAft>
              <a:buClr>
                <a:schemeClr val="dk1"/>
              </a:buClr>
              <a:buSzPts val="1950"/>
              <a:buFont typeface="Arial"/>
              <a:buNone/>
            </a:pPr>
            <a:r>
              <a:rPr lang="en-US" sz="2400">
                <a:solidFill>
                  <a:schemeClr val="dk1"/>
                </a:solidFill>
                <a:latin typeface="Inter"/>
                <a:ea typeface="Inter"/>
                <a:cs typeface="Inter"/>
                <a:sym typeface="Inter"/>
              </a:rPr>
              <a:t>A collection of independent chains with a shared communication protocol.</a:t>
            </a:r>
            <a:endParaRPr sz="2400">
              <a:solidFill>
                <a:schemeClr val="dk1"/>
              </a:solidFill>
              <a:latin typeface="Inter"/>
              <a:ea typeface="Inter"/>
              <a:cs typeface="Inter"/>
              <a:sym typeface="Inter"/>
            </a:endParaRPr>
          </a:p>
          <a:p>
            <a:pPr indent="0" lvl="0" marL="0" rtl="0" algn="l">
              <a:lnSpc>
                <a:spcPct val="119230"/>
              </a:lnSpc>
              <a:spcBef>
                <a:spcPts val="0"/>
              </a:spcBef>
              <a:spcAft>
                <a:spcPts val="0"/>
              </a:spcAft>
              <a:buClr>
                <a:schemeClr val="dk1"/>
              </a:buClr>
              <a:buSzPts val="1950"/>
              <a:buFont typeface="Arial"/>
              <a:buNone/>
            </a:pPr>
            <a:r>
              <a:t/>
            </a:r>
            <a:endParaRPr sz="2400">
              <a:solidFill>
                <a:schemeClr val="dk1"/>
              </a:solidFill>
              <a:latin typeface="Inter"/>
              <a:ea typeface="Inter"/>
              <a:cs typeface="Inter"/>
              <a:sym typeface="Inter"/>
            </a:endParaRPr>
          </a:p>
          <a:p>
            <a:pPr indent="0" lvl="0" marL="0" rtl="0" algn="l">
              <a:lnSpc>
                <a:spcPct val="119230"/>
              </a:lnSpc>
              <a:spcBef>
                <a:spcPts val="0"/>
              </a:spcBef>
              <a:spcAft>
                <a:spcPts val="0"/>
              </a:spcAft>
              <a:buClr>
                <a:schemeClr val="dk1"/>
              </a:buClr>
              <a:buSzPts val="1950"/>
              <a:buFont typeface="Arial"/>
              <a:buNone/>
            </a:pPr>
            <a:r>
              <a:rPr b="1" lang="en-US" sz="2400">
                <a:solidFill>
                  <a:schemeClr val="dk1"/>
                </a:solidFill>
                <a:latin typeface="Inter"/>
                <a:ea typeface="Inter"/>
                <a:cs typeface="Inter"/>
                <a:sym typeface="Inter"/>
              </a:rPr>
              <a:t>Ethereum Sharding Roadmap</a:t>
            </a:r>
            <a:endParaRPr b="1" sz="2400">
              <a:solidFill>
                <a:schemeClr val="dk1"/>
              </a:solidFill>
              <a:latin typeface="Inter"/>
              <a:ea typeface="Inter"/>
              <a:cs typeface="Inter"/>
              <a:sym typeface="Inter"/>
            </a:endParaRPr>
          </a:p>
          <a:p>
            <a:pPr indent="0" lvl="0" marL="0" rtl="0" algn="l">
              <a:lnSpc>
                <a:spcPct val="119230"/>
              </a:lnSpc>
              <a:spcBef>
                <a:spcPts val="0"/>
              </a:spcBef>
              <a:spcAft>
                <a:spcPts val="0"/>
              </a:spcAft>
              <a:buClr>
                <a:schemeClr val="dk1"/>
              </a:buClr>
              <a:buSzPts val="1950"/>
              <a:buFont typeface="Arial"/>
              <a:buNone/>
            </a:pPr>
            <a:r>
              <a:rPr lang="en-US" sz="2400">
                <a:solidFill>
                  <a:schemeClr val="dk1"/>
                </a:solidFill>
                <a:latin typeface="Inter"/>
                <a:ea typeface="Inter"/>
                <a:cs typeface="Inter"/>
                <a:sym typeface="Inter"/>
              </a:rPr>
              <a:t>Homogenous, sharded network.</a:t>
            </a:r>
            <a:endParaRPr sz="2400">
              <a:solidFill>
                <a:schemeClr val="dk1"/>
              </a:solidFill>
              <a:latin typeface="Inter"/>
              <a:ea typeface="Inter"/>
              <a:cs typeface="Inter"/>
              <a:sym typeface="Inter"/>
            </a:endParaRPr>
          </a:p>
          <a:p>
            <a:pPr indent="0" lvl="0" marL="0" rtl="0" algn="l">
              <a:lnSpc>
                <a:spcPct val="119230"/>
              </a:lnSpc>
              <a:spcBef>
                <a:spcPts val="0"/>
              </a:spcBef>
              <a:spcAft>
                <a:spcPts val="0"/>
              </a:spcAft>
              <a:buClr>
                <a:schemeClr val="dk1"/>
              </a:buClr>
              <a:buSzPts val="1950"/>
              <a:buFont typeface="Arial"/>
              <a:buNone/>
            </a:pPr>
            <a:r>
              <a:t/>
            </a:r>
            <a:endParaRPr sz="2400">
              <a:solidFill>
                <a:schemeClr val="dk1"/>
              </a:solidFill>
              <a:latin typeface="Inter"/>
              <a:ea typeface="Inter"/>
              <a:cs typeface="Inter"/>
              <a:sym typeface="Inter"/>
            </a:endParaRPr>
          </a:p>
          <a:p>
            <a:pPr indent="0" lvl="0" marL="0" rtl="0" algn="l">
              <a:lnSpc>
                <a:spcPct val="119230"/>
              </a:lnSpc>
              <a:spcBef>
                <a:spcPts val="0"/>
              </a:spcBef>
              <a:spcAft>
                <a:spcPts val="0"/>
              </a:spcAft>
              <a:buClr>
                <a:schemeClr val="dk1"/>
              </a:buClr>
              <a:buSzPts val="1950"/>
              <a:buFont typeface="Arial"/>
              <a:buNone/>
            </a:pPr>
            <a:r>
              <a:rPr b="1" lang="en-US" sz="2400">
                <a:solidFill>
                  <a:schemeClr val="dk1"/>
                </a:solidFill>
                <a:latin typeface="Inter"/>
                <a:ea typeface="Inter"/>
                <a:cs typeface="Inter"/>
                <a:sym typeface="Inter"/>
              </a:rPr>
              <a:t>Polkadot</a:t>
            </a:r>
            <a:endParaRPr b="1" sz="2400">
              <a:solidFill>
                <a:schemeClr val="dk1"/>
              </a:solidFill>
              <a:latin typeface="Inter"/>
              <a:ea typeface="Inter"/>
              <a:cs typeface="Inter"/>
              <a:sym typeface="Inter"/>
            </a:endParaRPr>
          </a:p>
          <a:p>
            <a:pPr indent="0" lvl="0" marL="0" rtl="0" algn="l">
              <a:lnSpc>
                <a:spcPct val="119230"/>
              </a:lnSpc>
              <a:spcBef>
                <a:spcPts val="0"/>
              </a:spcBef>
              <a:spcAft>
                <a:spcPts val="0"/>
              </a:spcAft>
              <a:buClr>
                <a:schemeClr val="dk1"/>
              </a:buClr>
              <a:buSzPts val="1950"/>
              <a:buFont typeface="Arial"/>
              <a:buNone/>
            </a:pPr>
            <a:r>
              <a:rPr lang="en-US" sz="2400">
                <a:solidFill>
                  <a:schemeClr val="dk1"/>
                </a:solidFill>
                <a:latin typeface="Inter"/>
                <a:ea typeface="Inter"/>
                <a:cs typeface="Inter"/>
                <a:sym typeface="Inter"/>
              </a:rPr>
              <a:t>Heterogenous, sharded network.</a:t>
            </a:r>
            <a:endParaRPr sz="2400">
              <a:solidFill>
                <a:schemeClr val="dk1"/>
              </a:solidFill>
              <a:latin typeface="Inter"/>
              <a:ea typeface="Inter"/>
              <a:cs typeface="Inter"/>
              <a:sym typeface="Inter"/>
            </a:endParaRPr>
          </a:p>
        </p:txBody>
      </p:sp>
      <p:pic>
        <p:nvPicPr>
          <p:cNvPr descr="preencoded.png" id="621" name="Google Shape;621;g1f48cb42347_0_217"/>
          <p:cNvPicPr preferRelativeResize="0"/>
          <p:nvPr/>
        </p:nvPicPr>
        <p:blipFill rotWithShape="1">
          <a:blip r:embed="rId4">
            <a:alphaModFix/>
          </a:blip>
          <a:srcRect b="0" l="0" r="0" t="0"/>
          <a:stretch/>
        </p:blipFill>
        <p:spPr>
          <a:xfrm>
            <a:off x="0" y="4381500"/>
            <a:ext cx="7353300" cy="5905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6" name="Shape 626"/>
        <p:cNvGrpSpPr/>
        <p:nvPr/>
      </p:nvGrpSpPr>
      <p:grpSpPr>
        <a:xfrm>
          <a:off x="0" y="0"/>
          <a:ext cx="0" cy="0"/>
          <a:chOff x="0" y="0"/>
          <a:chExt cx="0" cy="0"/>
        </a:xfrm>
      </p:grpSpPr>
      <p:pic>
        <p:nvPicPr>
          <p:cNvPr descr="preencoded.png" id="627" name="Google Shape;627;g1f48cb42347_0_151"/>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628" name="Google Shape;628;g1f48cb42347_0_151"/>
          <p:cNvSpPr/>
          <p:nvPr/>
        </p:nvSpPr>
        <p:spPr>
          <a:xfrm>
            <a:off x="6086475" y="523055"/>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629" name="Google Shape;629;g1f48cb42347_0_151"/>
          <p:cNvSpPr/>
          <p:nvPr/>
        </p:nvSpPr>
        <p:spPr>
          <a:xfrm>
            <a:off x="12163425" y="523055"/>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630" name="Google Shape;630;g1f48cb42347_0_151"/>
          <p:cNvSpPr/>
          <p:nvPr/>
        </p:nvSpPr>
        <p:spPr>
          <a:xfrm>
            <a:off x="2366963" y="7562850"/>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650">
                <a:latin typeface="Inter"/>
                <a:ea typeface="Inter"/>
                <a:cs typeface="Inter"/>
                <a:sym typeface="Inter"/>
              </a:rPr>
              <a:t>Stability of the protocol is considered a feature, and thus is seldomly upgraded.</a:t>
            </a:r>
            <a:endParaRPr b="0" i="0" sz="1650" u="none" cap="none" strike="noStrike">
              <a:solidFill>
                <a:schemeClr val="dk1"/>
              </a:solidFill>
              <a:latin typeface="Calibri"/>
              <a:ea typeface="Calibri"/>
              <a:cs typeface="Calibri"/>
              <a:sym typeface="Calibri"/>
            </a:endParaRPr>
          </a:p>
        </p:txBody>
      </p:sp>
      <p:sp>
        <p:nvSpPr>
          <p:cNvPr id="631" name="Google Shape;631;g1f48cb42347_0_151"/>
          <p:cNvSpPr/>
          <p:nvPr/>
        </p:nvSpPr>
        <p:spPr>
          <a:xfrm>
            <a:off x="7105649" y="7562850"/>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650">
                <a:latin typeface="Inter"/>
                <a:ea typeface="Inter"/>
                <a:cs typeface="Inter"/>
                <a:sym typeface="Inter"/>
              </a:rPr>
              <a:t>Off-chain decision process. Soft governance processes. Coordination of core client developers. Hard fork and coordination of node operators.</a:t>
            </a:r>
            <a:endParaRPr b="0" i="0" sz="1650" u="none" cap="none" strike="noStrike">
              <a:solidFill>
                <a:schemeClr val="dk1"/>
              </a:solidFill>
              <a:latin typeface="Calibri"/>
              <a:ea typeface="Calibri"/>
              <a:cs typeface="Calibri"/>
              <a:sym typeface="Calibri"/>
            </a:endParaRPr>
          </a:p>
        </p:txBody>
      </p:sp>
      <p:sp>
        <p:nvSpPr>
          <p:cNvPr id="632" name="Google Shape;632;g1f48cb42347_0_151"/>
          <p:cNvSpPr/>
          <p:nvPr/>
        </p:nvSpPr>
        <p:spPr>
          <a:xfrm>
            <a:off x="11820525" y="7562850"/>
            <a:ext cx="4067100" cy="1419300"/>
          </a:xfrm>
          <a:prstGeom prst="rect">
            <a:avLst/>
          </a:prstGeom>
          <a:noFill/>
          <a:ln>
            <a:noFill/>
          </a:ln>
        </p:spPr>
        <p:txBody>
          <a:bodyPr anchorCtr="0" anchor="t" bIns="0" lIns="0" spcFirstLastPara="1" rIns="0" wrap="square" tIns="0">
            <a:noAutofit/>
          </a:bodyPr>
          <a:lstStyle/>
          <a:p>
            <a:pPr indent="0" lvl="0" marL="0" marR="0" rtl="0" algn="ctr">
              <a:lnSpc>
                <a:spcPct val="122727"/>
              </a:lnSpc>
              <a:spcBef>
                <a:spcPts val="0"/>
              </a:spcBef>
              <a:spcAft>
                <a:spcPts val="0"/>
              </a:spcAft>
              <a:buClr>
                <a:srgbClr val="000000"/>
              </a:buClr>
              <a:buSzPts val="1650"/>
              <a:buFont typeface="Arial"/>
              <a:buNone/>
            </a:pPr>
            <a:r>
              <a:rPr lang="en-US" sz="1650">
                <a:latin typeface="Inter"/>
                <a:ea typeface="Inter"/>
                <a:cs typeface="Inter"/>
                <a:sym typeface="Inter"/>
              </a:rPr>
              <a:t>Entirely on-chain, forkless upgrades, controlled by governance and token holders. (Where possible, otherwise, fall-back to Ethereum-like processes.)</a:t>
            </a:r>
            <a:endParaRPr b="0" i="0" sz="1650" u="none" cap="none" strike="noStrike">
              <a:solidFill>
                <a:schemeClr val="dk1"/>
              </a:solidFill>
              <a:latin typeface="Calibri"/>
              <a:ea typeface="Calibri"/>
              <a:cs typeface="Calibri"/>
              <a:sym typeface="Calibri"/>
            </a:endParaRPr>
          </a:p>
        </p:txBody>
      </p:sp>
      <p:sp>
        <p:nvSpPr>
          <p:cNvPr id="633" name="Google Shape;633;g1f48cb42347_0_151"/>
          <p:cNvSpPr/>
          <p:nvPr/>
        </p:nvSpPr>
        <p:spPr>
          <a:xfrm>
            <a:off x="3357563" y="6534150"/>
            <a:ext cx="20859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Bitcoin</a:t>
            </a:r>
            <a:endParaRPr b="0" i="0" sz="4800" u="none" cap="none" strike="noStrike">
              <a:solidFill>
                <a:schemeClr val="dk1"/>
              </a:solidFill>
              <a:latin typeface="Calibri"/>
              <a:ea typeface="Calibri"/>
              <a:cs typeface="Calibri"/>
              <a:sym typeface="Calibri"/>
            </a:endParaRPr>
          </a:p>
        </p:txBody>
      </p:sp>
      <p:sp>
        <p:nvSpPr>
          <p:cNvPr id="634" name="Google Shape;634;g1f48cb42347_0_151"/>
          <p:cNvSpPr/>
          <p:nvPr/>
        </p:nvSpPr>
        <p:spPr>
          <a:xfrm>
            <a:off x="7383299" y="6534150"/>
            <a:ext cx="35118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Ethereum</a:t>
            </a:r>
            <a:endParaRPr b="0" i="0" sz="4800" u="none" cap="none" strike="noStrike">
              <a:solidFill>
                <a:schemeClr val="dk1"/>
              </a:solidFill>
              <a:latin typeface="Calibri"/>
              <a:ea typeface="Calibri"/>
              <a:cs typeface="Calibri"/>
              <a:sym typeface="Calibri"/>
            </a:endParaRPr>
          </a:p>
        </p:txBody>
      </p:sp>
      <p:sp>
        <p:nvSpPr>
          <p:cNvPr id="635" name="Google Shape;635;g1f48cb42347_0_151"/>
          <p:cNvSpPr/>
          <p:nvPr/>
        </p:nvSpPr>
        <p:spPr>
          <a:xfrm>
            <a:off x="12172875" y="6534150"/>
            <a:ext cx="3362400" cy="762000"/>
          </a:xfrm>
          <a:prstGeom prst="rect">
            <a:avLst/>
          </a:prstGeom>
          <a:noFill/>
          <a:ln>
            <a:noFill/>
          </a:ln>
        </p:spPr>
        <p:txBody>
          <a:bodyPr anchorCtr="0" anchor="ctr" bIns="0" lIns="0" spcFirstLastPara="1" rIns="0" wrap="square" tIns="0">
            <a:noAutofit/>
          </a:bodyPr>
          <a:lstStyle/>
          <a:p>
            <a:pPr indent="0" lvl="0" marL="0" marR="0" rtl="0" algn="ctr">
              <a:lnSpc>
                <a:spcPct val="120312"/>
              </a:lnSpc>
              <a:spcBef>
                <a:spcPts val="0"/>
              </a:spcBef>
              <a:spcAft>
                <a:spcPts val="0"/>
              </a:spcAft>
              <a:buClr>
                <a:srgbClr val="000000"/>
              </a:buClr>
              <a:buSzPts val="4800"/>
              <a:buFont typeface="Arial"/>
              <a:buNone/>
            </a:pPr>
            <a:r>
              <a:rPr b="1" lang="en-US" sz="4800">
                <a:latin typeface="Inter"/>
                <a:ea typeface="Inter"/>
                <a:cs typeface="Inter"/>
                <a:sym typeface="Inter"/>
              </a:rPr>
              <a:t>Polkadot</a:t>
            </a:r>
            <a:endParaRPr b="0" i="0" sz="4800" u="none" cap="none" strike="noStrike">
              <a:solidFill>
                <a:schemeClr val="dk1"/>
              </a:solidFill>
              <a:latin typeface="Calibri"/>
              <a:ea typeface="Calibri"/>
              <a:cs typeface="Calibri"/>
              <a:sym typeface="Calibri"/>
            </a:endParaRPr>
          </a:p>
        </p:txBody>
      </p:sp>
      <p:sp>
        <p:nvSpPr>
          <p:cNvPr id="636" name="Google Shape;636;g1f48cb42347_0_151"/>
          <p:cNvSpPr/>
          <p:nvPr/>
        </p:nvSpPr>
        <p:spPr>
          <a:xfrm>
            <a:off x="2343150" y="1524000"/>
            <a:ext cx="7296300" cy="161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Upgradeability</a:t>
            </a:r>
            <a:endParaRPr b="0" i="0" sz="4800" u="none" cap="none" strike="noStrike">
              <a:solidFill>
                <a:schemeClr val="dk1"/>
              </a:solidFill>
              <a:latin typeface="Calibri"/>
              <a:ea typeface="Calibri"/>
              <a:cs typeface="Calibri"/>
              <a:sym typeface="Calibri"/>
            </a:endParaRPr>
          </a:p>
        </p:txBody>
      </p:sp>
      <p:pic>
        <p:nvPicPr>
          <p:cNvPr id="637" name="Google Shape;637;g1f48cb42347_0_151"/>
          <p:cNvPicPr preferRelativeResize="0"/>
          <p:nvPr/>
        </p:nvPicPr>
        <p:blipFill>
          <a:blip r:embed="rId4">
            <a:alphaModFix/>
          </a:blip>
          <a:stretch>
            <a:fillRect/>
          </a:stretch>
        </p:blipFill>
        <p:spPr>
          <a:xfrm>
            <a:off x="3028913" y="3467025"/>
            <a:ext cx="2743200" cy="2743200"/>
          </a:xfrm>
          <a:prstGeom prst="rect">
            <a:avLst/>
          </a:prstGeom>
          <a:noFill/>
          <a:ln>
            <a:noFill/>
          </a:ln>
        </p:spPr>
      </p:pic>
      <p:pic>
        <p:nvPicPr>
          <p:cNvPr id="638" name="Google Shape;638;g1f48cb42347_0_151"/>
          <p:cNvPicPr preferRelativeResize="0"/>
          <p:nvPr/>
        </p:nvPicPr>
        <p:blipFill>
          <a:blip r:embed="rId5">
            <a:alphaModFix/>
          </a:blip>
          <a:stretch>
            <a:fillRect/>
          </a:stretch>
        </p:blipFill>
        <p:spPr>
          <a:xfrm>
            <a:off x="8299094" y="3609977"/>
            <a:ext cx="1680210" cy="2743199"/>
          </a:xfrm>
          <a:prstGeom prst="rect">
            <a:avLst/>
          </a:prstGeom>
          <a:noFill/>
          <a:ln>
            <a:noFill/>
          </a:ln>
        </p:spPr>
      </p:pic>
      <p:pic>
        <p:nvPicPr>
          <p:cNvPr id="639" name="Google Shape;639;g1f48cb42347_0_151"/>
          <p:cNvPicPr preferRelativeResize="0"/>
          <p:nvPr/>
        </p:nvPicPr>
        <p:blipFill>
          <a:blip r:embed="rId6">
            <a:alphaModFix/>
          </a:blip>
          <a:stretch>
            <a:fillRect/>
          </a:stretch>
        </p:blipFill>
        <p:spPr>
          <a:xfrm>
            <a:off x="12482476" y="3609984"/>
            <a:ext cx="2743199" cy="27431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descr="preencoded.png" id="645" name="Google Shape;645;g1f48cb42347_0_290"/>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646" name="Google Shape;646;g1f48cb42347_0_290"/>
          <p:cNvSpPr/>
          <p:nvPr/>
        </p:nvSpPr>
        <p:spPr>
          <a:xfrm>
            <a:off x="6086475" y="523055"/>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647" name="Google Shape;647;g1f48cb42347_0_290"/>
          <p:cNvSpPr/>
          <p:nvPr/>
        </p:nvSpPr>
        <p:spPr>
          <a:xfrm>
            <a:off x="12163425" y="523055"/>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648" name="Google Shape;648;g1f48cb42347_0_290"/>
          <p:cNvSpPr/>
          <p:nvPr/>
        </p:nvSpPr>
        <p:spPr>
          <a:xfrm>
            <a:off x="933450" y="1524000"/>
            <a:ext cx="9229800" cy="161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Staking</a:t>
            </a:r>
            <a:endParaRPr b="0" i="0" sz="4800" u="none" cap="none" strike="noStrike">
              <a:solidFill>
                <a:schemeClr val="dk1"/>
              </a:solidFill>
              <a:latin typeface="Calibri"/>
              <a:ea typeface="Calibri"/>
              <a:cs typeface="Calibri"/>
              <a:sym typeface="Calibri"/>
            </a:endParaRPr>
          </a:p>
        </p:txBody>
      </p:sp>
      <p:sp>
        <p:nvSpPr>
          <p:cNvPr id="649" name="Google Shape;649;g1f48cb42347_0_290"/>
          <p:cNvSpPr/>
          <p:nvPr/>
        </p:nvSpPr>
        <p:spPr>
          <a:xfrm>
            <a:off x="933450" y="3143100"/>
            <a:ext cx="15345300" cy="924000"/>
          </a:xfrm>
          <a:prstGeom prst="rect">
            <a:avLst/>
          </a:prstGeom>
          <a:noFill/>
          <a:ln>
            <a:noFill/>
          </a:ln>
        </p:spPr>
        <p:txBody>
          <a:bodyPr anchorCtr="0" anchor="t" bIns="0" lIns="0" spcFirstLastPara="1" rIns="0" wrap="square" tIns="0">
            <a:noAutofit/>
          </a:bodyPr>
          <a:lstStyle/>
          <a:p>
            <a:pPr indent="-381000" lvl="0" marL="457200" marR="0" rtl="0" algn="l">
              <a:lnSpc>
                <a:spcPct val="122727"/>
              </a:lnSpc>
              <a:spcBef>
                <a:spcPts val="0"/>
              </a:spcBef>
              <a:spcAft>
                <a:spcPts val="0"/>
              </a:spcAft>
              <a:buSzPts val="2400"/>
              <a:buFont typeface="Inter"/>
              <a:buChar char="●"/>
            </a:pPr>
            <a:r>
              <a:rPr lang="en-US" sz="2400">
                <a:latin typeface="Inter"/>
                <a:ea typeface="Inter"/>
                <a:cs typeface="Inter"/>
                <a:sym typeface="Inter"/>
              </a:rPr>
              <a:t>Do you know any staking protocols which have not implemented slashing?</a:t>
            </a:r>
            <a:endParaRPr sz="2400">
              <a:latin typeface="Inter"/>
              <a:ea typeface="Inter"/>
              <a:cs typeface="Inter"/>
              <a:sym typeface="Inter"/>
            </a:endParaRPr>
          </a:p>
          <a:p>
            <a:pPr indent="-381000" lvl="0" marL="457200" rtl="0" algn="l">
              <a:lnSpc>
                <a:spcPct val="122727"/>
              </a:lnSpc>
              <a:spcBef>
                <a:spcPts val="0"/>
              </a:spcBef>
              <a:spcAft>
                <a:spcPts val="0"/>
              </a:spcAft>
              <a:buClr>
                <a:schemeClr val="dk1"/>
              </a:buClr>
              <a:buSzPts val="2400"/>
              <a:buFont typeface="Inter"/>
              <a:buChar char="●"/>
            </a:pPr>
            <a:r>
              <a:rPr lang="en-US" sz="2400">
                <a:solidFill>
                  <a:schemeClr val="dk1"/>
                </a:solidFill>
                <a:latin typeface="Inter"/>
                <a:ea typeface="Inter"/>
                <a:cs typeface="Inter"/>
                <a:sym typeface="Inter"/>
              </a:rPr>
              <a:t>What value is being generated by the staking process?</a:t>
            </a:r>
            <a:endParaRPr sz="2400">
              <a:solidFill>
                <a:schemeClr val="dk1"/>
              </a:solidFill>
              <a:latin typeface="Inter"/>
              <a:ea typeface="Inter"/>
              <a:cs typeface="Inter"/>
              <a:sym typeface="Inter"/>
            </a:endParaRPr>
          </a:p>
          <a:p>
            <a:pPr indent="-381000" lvl="0" marL="457200" rtl="0" algn="l">
              <a:lnSpc>
                <a:spcPct val="122727"/>
              </a:lnSpc>
              <a:spcBef>
                <a:spcPts val="0"/>
              </a:spcBef>
              <a:spcAft>
                <a:spcPts val="0"/>
              </a:spcAft>
              <a:buClr>
                <a:schemeClr val="dk1"/>
              </a:buClr>
              <a:buSzPts val="2400"/>
              <a:buFont typeface="Inter"/>
              <a:buChar char="●"/>
            </a:pPr>
            <a:r>
              <a:rPr lang="en-US" sz="2400">
                <a:solidFill>
                  <a:schemeClr val="dk1"/>
                </a:solidFill>
                <a:latin typeface="Inter"/>
                <a:ea typeface="Inter"/>
                <a:cs typeface="Inter"/>
                <a:sym typeface="Inter"/>
              </a:rPr>
              <a:t>What kinds of incentives are provided in the system which can affect behavior of participants?</a:t>
            </a:r>
            <a:endParaRPr sz="2400">
              <a:solidFill>
                <a:schemeClr val="dk1"/>
              </a:solidFill>
              <a:latin typeface="Inter"/>
              <a:ea typeface="Inter"/>
              <a:cs typeface="Inter"/>
              <a:sym typeface="Inter"/>
            </a:endParaRPr>
          </a:p>
          <a:p>
            <a:pPr indent="-381000" lvl="0" marL="457200" marR="0" rtl="0" algn="l">
              <a:lnSpc>
                <a:spcPct val="122727"/>
              </a:lnSpc>
              <a:spcBef>
                <a:spcPts val="0"/>
              </a:spcBef>
              <a:spcAft>
                <a:spcPts val="0"/>
              </a:spcAft>
              <a:buSzPts val="2400"/>
              <a:buFont typeface="Inter"/>
              <a:buChar char="●"/>
            </a:pPr>
            <a:r>
              <a:rPr lang="en-US" sz="2400">
                <a:latin typeface="Inter"/>
                <a:ea typeface="Inter"/>
                <a:cs typeface="Inter"/>
                <a:sym typeface="Inter"/>
              </a:rPr>
              <a:t>What are the tradeoffs between using DPoS and NPoS?</a:t>
            </a:r>
            <a:endParaRPr sz="2400">
              <a:latin typeface="Inter"/>
              <a:ea typeface="Inter"/>
              <a:cs typeface="Inter"/>
              <a:sym typeface="Inter"/>
            </a:endParaRPr>
          </a:p>
        </p:txBody>
      </p:sp>
      <p:sp>
        <p:nvSpPr>
          <p:cNvPr id="650" name="Google Shape;650;g1f48cb42347_0_290"/>
          <p:cNvSpPr txBox="1"/>
          <p:nvPr/>
        </p:nvSpPr>
        <p:spPr>
          <a:xfrm>
            <a:off x="1538213" y="5727525"/>
            <a:ext cx="5841000" cy="33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3500">
                <a:solidFill>
                  <a:schemeClr val="dk1"/>
                </a:solidFill>
                <a:latin typeface="Inter"/>
                <a:ea typeface="Inter"/>
                <a:cs typeface="Inter"/>
                <a:sym typeface="Inter"/>
              </a:rPr>
              <a:t>Delegated Proof of Stake</a:t>
            </a:r>
            <a:endParaRPr b="1" sz="3500">
              <a:solidFill>
                <a:schemeClr val="dk1"/>
              </a:solidFill>
              <a:latin typeface="Inter"/>
              <a:ea typeface="Inter"/>
              <a:cs typeface="Inter"/>
              <a:sym typeface="Inter"/>
            </a:endParaRPr>
          </a:p>
          <a:p>
            <a:pPr indent="-387350" lvl="0" marL="457200" rtl="0" algn="l">
              <a:lnSpc>
                <a:spcPct val="115000"/>
              </a:lnSpc>
              <a:spcBef>
                <a:spcPts val="1200"/>
              </a:spcBef>
              <a:spcAft>
                <a:spcPts val="0"/>
              </a:spcAft>
              <a:buClr>
                <a:schemeClr val="dk1"/>
              </a:buClr>
              <a:buSzPts val="2500"/>
              <a:buFont typeface="Inter"/>
              <a:buChar char="●"/>
            </a:pPr>
            <a:r>
              <a:rPr lang="en-US" sz="2500">
                <a:solidFill>
                  <a:schemeClr val="dk1"/>
                </a:solidFill>
                <a:latin typeface="Inter"/>
                <a:ea typeface="Inter"/>
                <a:cs typeface="Inter"/>
                <a:sym typeface="Inter"/>
              </a:rPr>
              <a:t>Simple to develop</a:t>
            </a:r>
            <a:endParaRPr sz="2500">
              <a:solidFill>
                <a:schemeClr val="dk1"/>
              </a:solidFill>
              <a:latin typeface="Inter"/>
              <a:ea typeface="Inter"/>
              <a:cs typeface="Inter"/>
              <a:sym typeface="Inter"/>
            </a:endParaRPr>
          </a:p>
          <a:p>
            <a:pPr indent="-387350" lvl="0" marL="457200" rtl="0" algn="l">
              <a:lnSpc>
                <a:spcPct val="115000"/>
              </a:lnSpc>
              <a:spcBef>
                <a:spcPts val="0"/>
              </a:spcBef>
              <a:spcAft>
                <a:spcPts val="0"/>
              </a:spcAft>
              <a:buClr>
                <a:schemeClr val="dk1"/>
              </a:buClr>
              <a:buSzPts val="2500"/>
              <a:buFont typeface="Inter"/>
              <a:buChar char="●"/>
            </a:pPr>
            <a:r>
              <a:rPr lang="en-US" sz="2500">
                <a:solidFill>
                  <a:schemeClr val="dk1"/>
                </a:solidFill>
                <a:latin typeface="Inter"/>
                <a:ea typeface="Inter"/>
                <a:cs typeface="Inter"/>
                <a:sym typeface="Inter"/>
              </a:rPr>
              <a:t>Often constant complexity</a:t>
            </a:r>
            <a:endParaRPr sz="2500">
              <a:solidFill>
                <a:schemeClr val="dk1"/>
              </a:solidFill>
              <a:latin typeface="Inter"/>
              <a:ea typeface="Inter"/>
              <a:cs typeface="Inter"/>
              <a:sym typeface="Inter"/>
            </a:endParaRPr>
          </a:p>
          <a:p>
            <a:pPr indent="-374650" lvl="1" marL="914400" rtl="0" algn="l">
              <a:lnSpc>
                <a:spcPct val="115000"/>
              </a:lnSpc>
              <a:spcBef>
                <a:spcPts val="0"/>
              </a:spcBef>
              <a:spcAft>
                <a:spcPts val="0"/>
              </a:spcAft>
              <a:buClr>
                <a:schemeClr val="dk1"/>
              </a:buClr>
              <a:buSzPts val="2300"/>
              <a:buFont typeface="Inter"/>
              <a:buChar char="○"/>
            </a:pPr>
            <a:r>
              <a:rPr lang="en-US" sz="2300">
                <a:solidFill>
                  <a:schemeClr val="dk1"/>
                </a:solidFill>
                <a:latin typeface="Inter"/>
                <a:ea typeface="Inter"/>
                <a:cs typeface="Inter"/>
                <a:sym typeface="Inter"/>
              </a:rPr>
              <a:t>Scales better</a:t>
            </a:r>
            <a:endParaRPr sz="2300">
              <a:solidFill>
                <a:schemeClr val="dk1"/>
              </a:solidFill>
              <a:latin typeface="Inter"/>
              <a:ea typeface="Inter"/>
              <a:cs typeface="Inter"/>
              <a:sym typeface="Inter"/>
            </a:endParaRPr>
          </a:p>
          <a:p>
            <a:pPr indent="-387350" lvl="0" marL="457200" rtl="0" algn="l">
              <a:lnSpc>
                <a:spcPct val="115000"/>
              </a:lnSpc>
              <a:spcBef>
                <a:spcPts val="0"/>
              </a:spcBef>
              <a:spcAft>
                <a:spcPts val="0"/>
              </a:spcAft>
              <a:buClr>
                <a:schemeClr val="dk1"/>
              </a:buClr>
              <a:buSzPts val="2500"/>
              <a:buFont typeface="Inter"/>
              <a:buChar char="●"/>
            </a:pPr>
            <a:r>
              <a:rPr lang="en-US" sz="2500">
                <a:solidFill>
                  <a:schemeClr val="dk1"/>
                </a:solidFill>
                <a:latin typeface="Inter"/>
                <a:ea typeface="Inter"/>
                <a:cs typeface="Inter"/>
                <a:sym typeface="Inter"/>
              </a:rPr>
              <a:t>Requires users to balance tokens</a:t>
            </a:r>
            <a:endParaRPr sz="2500">
              <a:solidFill>
                <a:schemeClr val="dk1"/>
              </a:solidFill>
              <a:latin typeface="Inter"/>
              <a:ea typeface="Inter"/>
              <a:cs typeface="Inter"/>
              <a:sym typeface="Inter"/>
            </a:endParaRPr>
          </a:p>
        </p:txBody>
      </p:sp>
      <p:sp>
        <p:nvSpPr>
          <p:cNvPr id="651" name="Google Shape;651;g1f48cb42347_0_290"/>
          <p:cNvSpPr txBox="1"/>
          <p:nvPr/>
        </p:nvSpPr>
        <p:spPr>
          <a:xfrm>
            <a:off x="9634388" y="5727525"/>
            <a:ext cx="7115400" cy="334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US" sz="3500">
                <a:solidFill>
                  <a:schemeClr val="dk1"/>
                </a:solidFill>
                <a:latin typeface="Inter"/>
                <a:ea typeface="Inter"/>
                <a:cs typeface="Inter"/>
                <a:sym typeface="Inter"/>
              </a:rPr>
              <a:t>Nominated Proof of Stake</a:t>
            </a:r>
            <a:endParaRPr b="1" sz="3500">
              <a:solidFill>
                <a:schemeClr val="dk1"/>
              </a:solidFill>
              <a:latin typeface="Inter"/>
              <a:ea typeface="Inter"/>
              <a:cs typeface="Inter"/>
              <a:sym typeface="Inter"/>
            </a:endParaRPr>
          </a:p>
          <a:p>
            <a:pPr indent="-387350" lvl="0" marL="457200" rtl="0" algn="l">
              <a:lnSpc>
                <a:spcPct val="115000"/>
              </a:lnSpc>
              <a:spcBef>
                <a:spcPts val="1200"/>
              </a:spcBef>
              <a:spcAft>
                <a:spcPts val="0"/>
              </a:spcAft>
              <a:buClr>
                <a:schemeClr val="dk1"/>
              </a:buClr>
              <a:buSzPts val="2500"/>
              <a:buFont typeface="Inter"/>
              <a:buChar char="●"/>
            </a:pPr>
            <a:r>
              <a:rPr lang="en-US" sz="2500">
                <a:solidFill>
                  <a:schemeClr val="dk1"/>
                </a:solidFill>
                <a:latin typeface="Inter"/>
                <a:ea typeface="Inter"/>
                <a:cs typeface="Inter"/>
                <a:sym typeface="Inter"/>
              </a:rPr>
              <a:t>Complex algorithms</a:t>
            </a:r>
            <a:endParaRPr sz="2500">
              <a:solidFill>
                <a:schemeClr val="dk1"/>
              </a:solidFill>
              <a:latin typeface="Inter"/>
              <a:ea typeface="Inter"/>
              <a:cs typeface="Inter"/>
              <a:sym typeface="Inter"/>
            </a:endParaRPr>
          </a:p>
          <a:p>
            <a:pPr indent="-387350" lvl="0" marL="457200" rtl="0" algn="l">
              <a:lnSpc>
                <a:spcPct val="115000"/>
              </a:lnSpc>
              <a:spcBef>
                <a:spcPts val="0"/>
              </a:spcBef>
              <a:spcAft>
                <a:spcPts val="0"/>
              </a:spcAft>
              <a:buClr>
                <a:schemeClr val="dk1"/>
              </a:buClr>
              <a:buSzPts val="2500"/>
              <a:buFont typeface="Inter"/>
              <a:buChar char="●"/>
            </a:pPr>
            <a:r>
              <a:rPr lang="en-US" sz="2500">
                <a:solidFill>
                  <a:schemeClr val="dk1"/>
                </a:solidFill>
                <a:latin typeface="Inter"/>
                <a:ea typeface="Inter"/>
                <a:cs typeface="Inter"/>
                <a:sym typeface="Inter"/>
              </a:rPr>
              <a:t>Non-linear complexity</a:t>
            </a:r>
            <a:endParaRPr sz="2500">
              <a:solidFill>
                <a:schemeClr val="dk1"/>
              </a:solidFill>
              <a:latin typeface="Inter"/>
              <a:ea typeface="Inter"/>
              <a:cs typeface="Inter"/>
              <a:sym typeface="Inter"/>
            </a:endParaRPr>
          </a:p>
          <a:p>
            <a:pPr indent="-387350" lvl="0" marL="457200" rtl="0" algn="l">
              <a:lnSpc>
                <a:spcPct val="115000"/>
              </a:lnSpc>
              <a:spcBef>
                <a:spcPts val="0"/>
              </a:spcBef>
              <a:spcAft>
                <a:spcPts val="0"/>
              </a:spcAft>
              <a:buClr>
                <a:schemeClr val="dk1"/>
              </a:buClr>
              <a:buSzPts val="2500"/>
              <a:buFont typeface="Inter"/>
              <a:buChar char="●"/>
            </a:pPr>
            <a:r>
              <a:rPr lang="en-US" sz="2500">
                <a:solidFill>
                  <a:schemeClr val="dk1"/>
                </a:solidFill>
                <a:latin typeface="Inter"/>
                <a:ea typeface="Inter"/>
                <a:cs typeface="Inter"/>
                <a:sym typeface="Inter"/>
              </a:rPr>
              <a:t>Better utilization of tokens to secure network</a:t>
            </a:r>
            <a:endParaRPr sz="25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 name="Shape 91"/>
        <p:cNvGrpSpPr/>
        <p:nvPr/>
      </p:nvGrpSpPr>
      <p:grpSpPr>
        <a:xfrm>
          <a:off x="0" y="0"/>
          <a:ext cx="0" cy="0"/>
          <a:chOff x="0" y="0"/>
          <a:chExt cx="0" cy="0"/>
        </a:xfrm>
      </p:grpSpPr>
      <p:pic>
        <p:nvPicPr>
          <p:cNvPr descr="preencoded.png" id="92" name="Google Shape;92;g1dd65562061_0_17"/>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93" name="Google Shape;93;g1dd65562061_0_17"/>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94" name="Google Shape;94;g1dd65562061_0_17"/>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95" name="Google Shape;95;g1dd65562061_0_17"/>
          <p:cNvSpPr/>
          <p:nvPr/>
        </p:nvSpPr>
        <p:spPr>
          <a:xfrm>
            <a:off x="2705100" y="3715300"/>
            <a:ext cx="12592200" cy="3295800"/>
          </a:xfrm>
          <a:prstGeom prst="rect">
            <a:avLst/>
          </a:prstGeom>
          <a:noFill/>
          <a:ln>
            <a:noFill/>
          </a:ln>
        </p:spPr>
        <p:txBody>
          <a:bodyPr anchorCtr="0" anchor="t"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3600">
                <a:latin typeface="Inter"/>
                <a:ea typeface="Inter"/>
                <a:cs typeface="Inter"/>
                <a:sym typeface="Inter"/>
              </a:rPr>
              <a:t>"Some decisions are consequential and irreversible or nearly irreversible – </a:t>
            </a:r>
            <a:r>
              <a:rPr b="1" lang="en-US" sz="3600">
                <a:solidFill>
                  <a:srgbClr val="E6007A"/>
                </a:solidFill>
                <a:latin typeface="Inter"/>
                <a:ea typeface="Inter"/>
                <a:cs typeface="Inter"/>
                <a:sym typeface="Inter"/>
              </a:rPr>
              <a:t>one-way doors</a:t>
            </a:r>
            <a:r>
              <a:rPr b="1" lang="en-US" sz="3600">
                <a:latin typeface="Inter"/>
                <a:ea typeface="Inter"/>
                <a:cs typeface="Inter"/>
                <a:sym typeface="Inter"/>
              </a:rPr>
              <a:t> – and these decisions must be made methodically, carefully, slowly, with great deliberation and consultation. If you walk through and don't like what you see on the other side, you can't get back to where you were before. We can call these Type 1 decisions."</a:t>
            </a:r>
            <a:endParaRPr b="0" i="0" sz="3600" u="none" cap="none" strike="noStrike">
              <a:solidFill>
                <a:schemeClr val="dk1"/>
              </a:solidFill>
              <a:latin typeface="Calibri"/>
              <a:ea typeface="Calibri"/>
              <a:cs typeface="Calibri"/>
              <a:sym typeface="Calibri"/>
            </a:endParaRPr>
          </a:p>
        </p:txBody>
      </p:sp>
      <p:sp>
        <p:nvSpPr>
          <p:cNvPr id="96" name="Google Shape;96;g1dd65562061_0_17"/>
          <p:cNvSpPr/>
          <p:nvPr/>
        </p:nvSpPr>
        <p:spPr>
          <a:xfrm>
            <a:off x="2705100" y="2952600"/>
            <a:ext cx="10791900" cy="362100"/>
          </a:xfrm>
          <a:prstGeom prst="rect">
            <a:avLst/>
          </a:prstGeom>
          <a:noFill/>
          <a:ln>
            <a:noFill/>
          </a:ln>
        </p:spPr>
        <p:txBody>
          <a:bodyPr anchorCtr="0" anchor="ctr"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b="1" lang="en-US" sz="2400">
                <a:solidFill>
                  <a:srgbClr val="6C6B80"/>
                </a:solidFill>
                <a:latin typeface="Inter"/>
                <a:ea typeface="Inter"/>
                <a:cs typeface="Inter"/>
                <a:sym typeface="Inter"/>
              </a:rPr>
              <a:t>Type 1 Decisions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descr="preencoded.png" id="657" name="Google Shape;657;g1f48cb42347_0_282"/>
          <p:cNvPicPr preferRelativeResize="0"/>
          <p:nvPr/>
        </p:nvPicPr>
        <p:blipFill rotWithShape="1">
          <a:blip r:embed="rId3">
            <a:alphaModFix/>
          </a:blip>
          <a:srcRect b="0" l="0" r="0" t="0"/>
          <a:stretch/>
        </p:blipFill>
        <p:spPr>
          <a:xfrm>
            <a:off x="0" y="0"/>
            <a:ext cx="18288000" cy="941334"/>
          </a:xfrm>
          <a:prstGeom prst="rect">
            <a:avLst/>
          </a:prstGeom>
          <a:noFill/>
          <a:ln>
            <a:noFill/>
          </a:ln>
        </p:spPr>
      </p:pic>
      <p:sp>
        <p:nvSpPr>
          <p:cNvPr id="658" name="Google Shape;658;g1f48cb42347_0_282"/>
          <p:cNvSpPr/>
          <p:nvPr/>
        </p:nvSpPr>
        <p:spPr>
          <a:xfrm>
            <a:off x="6086475" y="523055"/>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659" name="Google Shape;659;g1f48cb42347_0_282"/>
          <p:cNvSpPr/>
          <p:nvPr/>
        </p:nvSpPr>
        <p:spPr>
          <a:xfrm>
            <a:off x="12163425" y="523055"/>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660" name="Google Shape;660;g1f48cb42347_0_282"/>
          <p:cNvSpPr/>
          <p:nvPr/>
        </p:nvSpPr>
        <p:spPr>
          <a:xfrm>
            <a:off x="933450" y="1524000"/>
            <a:ext cx="9229800" cy="161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Consensus</a:t>
            </a:r>
            <a:endParaRPr b="0" i="0" sz="4800" u="none" cap="none" strike="noStrike">
              <a:solidFill>
                <a:schemeClr val="dk1"/>
              </a:solidFill>
              <a:latin typeface="Calibri"/>
              <a:ea typeface="Calibri"/>
              <a:cs typeface="Calibri"/>
              <a:sym typeface="Calibri"/>
            </a:endParaRPr>
          </a:p>
        </p:txBody>
      </p:sp>
      <p:sp>
        <p:nvSpPr>
          <p:cNvPr id="661" name="Google Shape;661;g1f48cb42347_0_282"/>
          <p:cNvSpPr/>
          <p:nvPr/>
        </p:nvSpPr>
        <p:spPr>
          <a:xfrm>
            <a:off x="933450" y="3143100"/>
            <a:ext cx="15345300" cy="924000"/>
          </a:xfrm>
          <a:prstGeom prst="rect">
            <a:avLst/>
          </a:prstGeom>
          <a:noFill/>
          <a:ln>
            <a:noFill/>
          </a:ln>
        </p:spPr>
        <p:txBody>
          <a:bodyPr anchorCtr="0" anchor="t" bIns="0" lIns="0" spcFirstLastPara="1" rIns="0" wrap="square" tIns="0">
            <a:noAutofit/>
          </a:bodyPr>
          <a:lstStyle/>
          <a:p>
            <a:pPr indent="-381000" lvl="0" marL="457200" marR="0" rtl="0" algn="l">
              <a:lnSpc>
                <a:spcPct val="122727"/>
              </a:lnSpc>
              <a:spcBef>
                <a:spcPts val="0"/>
              </a:spcBef>
              <a:spcAft>
                <a:spcPts val="0"/>
              </a:spcAft>
              <a:buSzPts val="2400"/>
              <a:buFont typeface="Inter"/>
              <a:buChar char="●"/>
            </a:pPr>
            <a:r>
              <a:rPr lang="en-US" sz="2400">
                <a:latin typeface="Inter"/>
                <a:ea typeface="Inter"/>
                <a:cs typeface="Inter"/>
                <a:sym typeface="Inter"/>
              </a:rPr>
              <a:t>Handling consensus messages on-chain as transactions…? ouch.</a:t>
            </a:r>
            <a:endParaRPr sz="2400">
              <a:latin typeface="Inter"/>
              <a:ea typeface="Inter"/>
              <a:cs typeface="Inter"/>
              <a:sym typeface="Inter"/>
            </a:endParaRPr>
          </a:p>
          <a:p>
            <a:pPr indent="0" lvl="0" marL="0" marR="0" rtl="0" algn="l">
              <a:lnSpc>
                <a:spcPct val="122727"/>
              </a:lnSpc>
              <a:spcBef>
                <a:spcPts val="0"/>
              </a:spcBef>
              <a:spcAft>
                <a:spcPts val="0"/>
              </a:spcAft>
              <a:buNone/>
            </a:pPr>
            <a:r>
              <a:t/>
            </a:r>
            <a:endParaRPr sz="2400">
              <a:latin typeface="Inter"/>
              <a:ea typeface="Inter"/>
              <a:cs typeface="Inter"/>
              <a:sym typeface="Inter"/>
            </a:endParaRPr>
          </a:p>
          <a:p>
            <a:pPr indent="0" lvl="0" marL="0" marR="0" rtl="0" algn="l">
              <a:lnSpc>
                <a:spcPct val="122727"/>
              </a:lnSpc>
              <a:spcBef>
                <a:spcPts val="0"/>
              </a:spcBef>
              <a:spcAft>
                <a:spcPts val="0"/>
              </a:spcAft>
              <a:buNone/>
            </a:pPr>
            <a:r>
              <a:rPr b="1" lang="en-US" sz="3600">
                <a:latin typeface="Inter"/>
                <a:ea typeface="Inter"/>
                <a:cs typeface="Inter"/>
                <a:sym typeface="Inter"/>
              </a:rPr>
              <a:t>Block Production Choices</a:t>
            </a:r>
            <a:endParaRPr b="1" sz="3600">
              <a:latin typeface="Inter"/>
              <a:ea typeface="Inter"/>
              <a:cs typeface="Inter"/>
              <a:sym typeface="Inter"/>
            </a:endParaRPr>
          </a:p>
          <a:p>
            <a:pPr indent="-381000" lvl="1" marL="914400" marR="0" rtl="0" algn="l">
              <a:lnSpc>
                <a:spcPct val="122727"/>
              </a:lnSpc>
              <a:spcBef>
                <a:spcPts val="0"/>
              </a:spcBef>
              <a:spcAft>
                <a:spcPts val="0"/>
              </a:spcAft>
              <a:buSzPts val="2400"/>
              <a:buFont typeface="Inter"/>
              <a:buChar char="○"/>
            </a:pPr>
            <a:r>
              <a:rPr lang="en-US" sz="2400">
                <a:latin typeface="Inter"/>
                <a:ea typeface="Inter"/>
                <a:cs typeface="Inter"/>
                <a:sym typeface="Inter"/>
              </a:rPr>
              <a:t>Selection process: Proof of Work, Proof of Authority, Proof of Stake</a:t>
            </a:r>
            <a:endParaRPr sz="2400">
              <a:latin typeface="Inter"/>
              <a:ea typeface="Inter"/>
              <a:cs typeface="Inter"/>
              <a:sym typeface="Inter"/>
            </a:endParaRPr>
          </a:p>
          <a:p>
            <a:pPr indent="-381000" lvl="0" marL="457200" marR="0" rtl="0" algn="l">
              <a:lnSpc>
                <a:spcPct val="122727"/>
              </a:lnSpc>
              <a:spcBef>
                <a:spcPts val="0"/>
              </a:spcBef>
              <a:spcAft>
                <a:spcPts val="0"/>
              </a:spcAft>
              <a:buSzPts val="2400"/>
              <a:buFont typeface="Inter"/>
              <a:buChar char="●"/>
            </a:pPr>
            <a:r>
              <a:rPr lang="en-US" sz="2400">
                <a:latin typeface="Inter"/>
                <a:ea typeface="Inter"/>
                <a:cs typeface="Inter"/>
                <a:sym typeface="Inter"/>
              </a:rPr>
              <a:t>Randomly and privately ordering the block producers?</a:t>
            </a:r>
            <a:endParaRPr sz="2400">
              <a:latin typeface="Inter"/>
              <a:ea typeface="Inter"/>
              <a:cs typeface="Inter"/>
              <a:sym typeface="Inter"/>
            </a:endParaRPr>
          </a:p>
          <a:p>
            <a:pPr indent="-381000" lvl="0" marL="457200" rtl="0" algn="l">
              <a:lnSpc>
                <a:spcPct val="122727"/>
              </a:lnSpc>
              <a:spcBef>
                <a:spcPts val="0"/>
              </a:spcBef>
              <a:spcAft>
                <a:spcPts val="0"/>
              </a:spcAft>
              <a:buClr>
                <a:schemeClr val="dk1"/>
              </a:buClr>
              <a:buSzPts val="2400"/>
              <a:buFont typeface="Inter"/>
              <a:buChar char="●"/>
            </a:pPr>
            <a:r>
              <a:rPr lang="en-US" sz="2400">
                <a:solidFill>
                  <a:schemeClr val="dk1"/>
                </a:solidFill>
                <a:latin typeface="Inter"/>
                <a:ea typeface="Inter"/>
                <a:cs typeface="Inter"/>
                <a:sym typeface="Inter"/>
              </a:rPr>
              <a:t>Does it provide censorship resistance?</a:t>
            </a:r>
            <a:endParaRPr sz="2400">
              <a:latin typeface="Inter"/>
              <a:ea typeface="Inter"/>
              <a:cs typeface="Inter"/>
              <a:sym typeface="Inter"/>
            </a:endParaRPr>
          </a:p>
          <a:p>
            <a:pPr indent="0" lvl="0" marL="0" marR="0" rtl="0" algn="l">
              <a:lnSpc>
                <a:spcPct val="122727"/>
              </a:lnSpc>
              <a:spcBef>
                <a:spcPts val="0"/>
              </a:spcBef>
              <a:spcAft>
                <a:spcPts val="0"/>
              </a:spcAft>
              <a:buNone/>
            </a:pPr>
            <a:r>
              <a:t/>
            </a:r>
            <a:endParaRPr sz="2400">
              <a:latin typeface="Inter"/>
              <a:ea typeface="Inter"/>
              <a:cs typeface="Inter"/>
              <a:sym typeface="Inter"/>
            </a:endParaRPr>
          </a:p>
          <a:p>
            <a:pPr indent="0" lvl="0" marL="0" marR="0" rtl="0" algn="l">
              <a:lnSpc>
                <a:spcPct val="122727"/>
              </a:lnSpc>
              <a:spcBef>
                <a:spcPts val="0"/>
              </a:spcBef>
              <a:spcAft>
                <a:spcPts val="0"/>
              </a:spcAft>
              <a:buNone/>
            </a:pPr>
            <a:r>
              <a:rPr b="1" lang="en-US" sz="3600">
                <a:latin typeface="Inter"/>
                <a:ea typeface="Inter"/>
                <a:cs typeface="Inter"/>
                <a:sym typeface="Inter"/>
              </a:rPr>
              <a:t>Finality Choices</a:t>
            </a:r>
            <a:endParaRPr b="1" sz="3600">
              <a:latin typeface="Inter"/>
              <a:ea typeface="Inter"/>
              <a:cs typeface="Inter"/>
              <a:sym typeface="Inter"/>
            </a:endParaRPr>
          </a:p>
          <a:p>
            <a:pPr indent="-381000" lvl="1" marL="914400" marR="0" rtl="0" algn="l">
              <a:lnSpc>
                <a:spcPct val="122727"/>
              </a:lnSpc>
              <a:spcBef>
                <a:spcPts val="0"/>
              </a:spcBef>
              <a:spcAft>
                <a:spcPts val="0"/>
              </a:spcAft>
              <a:buSzPts val="2400"/>
              <a:buFont typeface="Inter"/>
              <a:buChar char="○"/>
            </a:pPr>
            <a:r>
              <a:rPr lang="en-US" sz="2400">
                <a:latin typeface="Inter"/>
                <a:ea typeface="Inter"/>
                <a:cs typeface="Inter"/>
                <a:sym typeface="Inter"/>
              </a:rPr>
              <a:t>Probabilistic</a:t>
            </a:r>
            <a:r>
              <a:rPr lang="en-US" sz="2400">
                <a:latin typeface="Inter"/>
                <a:ea typeface="Inter"/>
                <a:cs typeface="Inter"/>
                <a:sym typeface="Inter"/>
              </a:rPr>
              <a:t> Finality</a:t>
            </a:r>
            <a:endParaRPr sz="2400">
              <a:latin typeface="Inter"/>
              <a:ea typeface="Inter"/>
              <a:cs typeface="Inter"/>
              <a:sym typeface="Inter"/>
            </a:endParaRPr>
          </a:p>
          <a:p>
            <a:pPr indent="-381000" lvl="1" marL="914400" marR="0" rtl="0" algn="l">
              <a:lnSpc>
                <a:spcPct val="122727"/>
              </a:lnSpc>
              <a:spcBef>
                <a:spcPts val="0"/>
              </a:spcBef>
              <a:spcAft>
                <a:spcPts val="0"/>
              </a:spcAft>
              <a:buSzPts val="2400"/>
              <a:buFont typeface="Inter"/>
              <a:buChar char="○"/>
            </a:pPr>
            <a:r>
              <a:rPr lang="en-US" sz="2400">
                <a:latin typeface="Inter"/>
                <a:ea typeface="Inter"/>
                <a:cs typeface="Inter"/>
                <a:sym typeface="Inter"/>
              </a:rPr>
              <a:t>“Instant” Finality</a:t>
            </a:r>
            <a:endParaRPr sz="2400">
              <a:latin typeface="Inter"/>
              <a:ea typeface="Inter"/>
              <a:cs typeface="Inter"/>
              <a:sym typeface="Inter"/>
            </a:endParaRPr>
          </a:p>
          <a:p>
            <a:pPr indent="-381000" lvl="1" marL="914400" marR="0" rtl="0" algn="l">
              <a:lnSpc>
                <a:spcPct val="122727"/>
              </a:lnSpc>
              <a:spcBef>
                <a:spcPts val="0"/>
              </a:spcBef>
              <a:spcAft>
                <a:spcPts val="0"/>
              </a:spcAft>
              <a:buSzPts val="2400"/>
              <a:buFont typeface="Inter"/>
              <a:buChar char="○"/>
            </a:pPr>
            <a:r>
              <a:rPr lang="en-US" sz="2400">
                <a:latin typeface="Inter"/>
                <a:ea typeface="Inter"/>
                <a:cs typeface="Inter"/>
                <a:sym typeface="Inter"/>
              </a:rPr>
              <a:t>Hybrid Consensus</a:t>
            </a:r>
            <a:endParaRPr sz="2400">
              <a:latin typeface="Inter"/>
              <a:ea typeface="Inter"/>
              <a:cs typeface="Inter"/>
              <a:sym typeface="Inter"/>
            </a:endParaRPr>
          </a:p>
          <a:p>
            <a:pPr indent="-381000" lvl="0" marL="457200" marR="0" rtl="0" algn="l">
              <a:lnSpc>
                <a:spcPct val="122727"/>
              </a:lnSpc>
              <a:spcBef>
                <a:spcPts val="0"/>
              </a:spcBef>
              <a:spcAft>
                <a:spcPts val="0"/>
              </a:spcAft>
              <a:buSzPts val="2400"/>
              <a:buFont typeface="Inter"/>
              <a:buChar char="●"/>
            </a:pPr>
            <a:r>
              <a:rPr lang="en-US" sz="2400">
                <a:latin typeface="Inter"/>
                <a:ea typeface="Inter"/>
                <a:cs typeface="Inter"/>
                <a:sym typeface="Inter"/>
              </a:rPr>
              <a:t>What kinds of overhead is introduced into the block production process?</a:t>
            </a:r>
            <a:endParaRPr sz="2400">
              <a:latin typeface="Inter"/>
              <a:ea typeface="Inter"/>
              <a:cs typeface="Inter"/>
              <a:sym typeface="Inter"/>
            </a:endParaRPr>
          </a:p>
          <a:p>
            <a:pPr indent="-381000" lvl="0" marL="457200" marR="0" rtl="0" algn="l">
              <a:lnSpc>
                <a:spcPct val="122727"/>
              </a:lnSpc>
              <a:spcBef>
                <a:spcPts val="0"/>
              </a:spcBef>
              <a:spcAft>
                <a:spcPts val="0"/>
              </a:spcAft>
              <a:buSzPts val="2400"/>
              <a:buFont typeface="Inter"/>
              <a:buChar char="●"/>
            </a:pPr>
            <a:r>
              <a:rPr lang="en-US" sz="2400">
                <a:latin typeface="Inter"/>
                <a:ea typeface="Inter"/>
                <a:cs typeface="Inter"/>
                <a:sym typeface="Inter"/>
              </a:rPr>
              <a:t>What happens when the finality stalls?</a:t>
            </a:r>
            <a:endParaRPr sz="2400">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123E"/>
        </a:solidFill>
      </p:bgPr>
    </p:bg>
    <p:spTree>
      <p:nvGrpSpPr>
        <p:cNvPr id="666" name="Shape 666"/>
        <p:cNvGrpSpPr/>
        <p:nvPr/>
      </p:nvGrpSpPr>
      <p:grpSpPr>
        <a:xfrm>
          <a:off x="0" y="0"/>
          <a:ext cx="0" cy="0"/>
          <a:chOff x="0" y="0"/>
          <a:chExt cx="0" cy="0"/>
        </a:xfrm>
      </p:grpSpPr>
      <p:pic>
        <p:nvPicPr>
          <p:cNvPr descr="preencoded.png" id="667" name="Google Shape;667;g1dd65562061_0_2915"/>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668" name="Google Shape;668;g1dd65562061_0_2915"/>
          <p:cNvSpPr/>
          <p:nvPr/>
        </p:nvSpPr>
        <p:spPr>
          <a:xfrm>
            <a:off x="1085850" y="8096725"/>
            <a:ext cx="7144200" cy="941400"/>
          </a:xfrm>
          <a:prstGeom prst="rect">
            <a:avLst/>
          </a:prstGeom>
          <a:noFill/>
          <a:ln>
            <a:noFill/>
          </a:ln>
        </p:spPr>
        <p:txBody>
          <a:bodyPr anchorCtr="0" anchor="t" bIns="0" lIns="0" spcFirstLastPara="1" rIns="0" wrap="square" tIns="0">
            <a:noAutofit/>
          </a:bodyPr>
          <a:lstStyle/>
          <a:p>
            <a:pPr indent="0" lvl="0" marL="0" marR="0" rtl="0" algn="l">
              <a:lnSpc>
                <a:spcPct val="120833"/>
              </a:lnSpc>
              <a:spcBef>
                <a:spcPts val="0"/>
              </a:spcBef>
              <a:spcAft>
                <a:spcPts val="0"/>
              </a:spcAft>
              <a:buClr>
                <a:srgbClr val="000000"/>
              </a:buClr>
              <a:buSzPts val="1800"/>
              <a:buFont typeface="Arial"/>
              <a:buNone/>
            </a:pPr>
            <a:r>
              <a:rPr lang="en-US" sz="1800">
                <a:solidFill>
                  <a:srgbClr val="FFFFFF"/>
                </a:solidFill>
                <a:latin typeface="Inter"/>
                <a:ea typeface="Inter"/>
                <a:cs typeface="Inter"/>
                <a:sym typeface="Inter"/>
              </a:rPr>
              <a:t>Follow me </a:t>
            </a:r>
            <a:r>
              <a:rPr lang="en-US" sz="1800">
                <a:solidFill>
                  <a:srgbClr val="FF1864"/>
                </a:solidFill>
                <a:latin typeface="Inter"/>
                <a:ea typeface="Inter"/>
                <a:cs typeface="Inter"/>
                <a:sym typeface="Inter"/>
              </a:rPr>
              <a:t>@shawntabrizi </a:t>
            </a:r>
            <a:r>
              <a:rPr lang="en-US" sz="1800">
                <a:solidFill>
                  <a:srgbClr val="FFFFFF"/>
                </a:solidFill>
                <a:latin typeface="Inter"/>
                <a:ea typeface="Inter"/>
                <a:cs typeface="Inter"/>
                <a:sym typeface="Inter"/>
              </a:rPr>
              <a:t>anywhere there is social media.</a:t>
            </a:r>
            <a:endParaRPr b="0" i="0" sz="1800" u="sng" cap="none" strike="noStrike">
              <a:solidFill>
                <a:schemeClr val="dk1"/>
              </a:solidFill>
              <a:latin typeface="Calibri"/>
              <a:ea typeface="Calibri"/>
              <a:cs typeface="Calibri"/>
              <a:sym typeface="Calibri"/>
            </a:endParaRPr>
          </a:p>
        </p:txBody>
      </p:sp>
      <p:sp>
        <p:nvSpPr>
          <p:cNvPr id="669" name="Google Shape;669;g1dd65562061_0_2915"/>
          <p:cNvSpPr/>
          <p:nvPr/>
        </p:nvSpPr>
        <p:spPr>
          <a:xfrm>
            <a:off x="1038225" y="6847625"/>
            <a:ext cx="9115500" cy="896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FFFFFF"/>
                </a:solidFill>
                <a:latin typeface="Inter"/>
                <a:ea typeface="Inter"/>
                <a:cs typeface="Inter"/>
                <a:sym typeface="Inter"/>
              </a:rPr>
              <a:t>Thank you</a:t>
            </a:r>
            <a:endParaRPr b="1" i="0" sz="5400" u="none" cap="none" strike="noStrike">
              <a:solidFill>
                <a:srgbClr val="FFFFFF"/>
              </a:solidFill>
              <a:latin typeface="Inter"/>
              <a:ea typeface="Inter"/>
              <a:cs typeface="Inter"/>
              <a:sym typeface="Inter"/>
            </a:endParaRPr>
          </a:p>
        </p:txBody>
      </p:sp>
      <p:sp>
        <p:nvSpPr>
          <p:cNvPr id="670" name="Google Shape;670;g1dd65562061_0_2915"/>
          <p:cNvSpPr/>
          <p:nvPr/>
        </p:nvSpPr>
        <p:spPr>
          <a:xfrm>
            <a:off x="1047750" y="3362325"/>
            <a:ext cx="16268700" cy="1886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13500"/>
              <a:buFont typeface="Arial"/>
              <a:buNone/>
            </a:pPr>
            <a:r>
              <a:rPr b="1" lang="en-US" sz="7200">
                <a:solidFill>
                  <a:schemeClr val="lt1"/>
                </a:solidFill>
                <a:latin typeface="Inter"/>
                <a:ea typeface="Inter"/>
                <a:cs typeface="Inter"/>
                <a:sym typeface="Inter"/>
              </a:rPr>
              <a:t>Don’t stop asking “Why?”.</a:t>
            </a:r>
            <a:endParaRPr b="0" i="0" sz="72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 name="Shape 101"/>
        <p:cNvGrpSpPr/>
        <p:nvPr/>
      </p:nvGrpSpPr>
      <p:grpSpPr>
        <a:xfrm>
          <a:off x="0" y="0"/>
          <a:ext cx="0" cy="0"/>
          <a:chOff x="0" y="0"/>
          <a:chExt cx="0" cy="0"/>
        </a:xfrm>
      </p:grpSpPr>
      <p:pic>
        <p:nvPicPr>
          <p:cNvPr descr="preencoded.png" id="102" name="Google Shape;102;g1dd65562061_0_29"/>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03" name="Google Shape;103;g1dd65562061_0_29"/>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104" name="Google Shape;104;g1dd65562061_0_29"/>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105" name="Google Shape;105;g1dd65562061_0_29"/>
          <p:cNvSpPr/>
          <p:nvPr/>
        </p:nvSpPr>
        <p:spPr>
          <a:xfrm>
            <a:off x="2705100" y="3715300"/>
            <a:ext cx="12592200" cy="3295800"/>
          </a:xfrm>
          <a:prstGeom prst="rect">
            <a:avLst/>
          </a:prstGeom>
          <a:noFill/>
          <a:ln>
            <a:noFill/>
          </a:ln>
        </p:spPr>
        <p:txBody>
          <a:bodyPr anchorCtr="0" anchor="t" bIns="0" lIns="0" spcFirstLastPara="1" rIns="0" wrap="square" tIns="0">
            <a:noAutofit/>
          </a:bodyPr>
          <a:lstStyle/>
          <a:p>
            <a:pPr indent="0" lvl="0" marL="0" marR="0" rtl="0" algn="l">
              <a:lnSpc>
                <a:spcPct val="120312"/>
              </a:lnSpc>
              <a:spcBef>
                <a:spcPts val="0"/>
              </a:spcBef>
              <a:spcAft>
                <a:spcPts val="0"/>
              </a:spcAft>
              <a:buClr>
                <a:srgbClr val="000000"/>
              </a:buClr>
              <a:buSzPts val="4800"/>
              <a:buFont typeface="Arial"/>
              <a:buNone/>
            </a:pPr>
            <a:r>
              <a:rPr b="1" lang="en-US" sz="3600">
                <a:latin typeface="Inter"/>
                <a:ea typeface="Inter"/>
                <a:cs typeface="Inter"/>
                <a:sym typeface="Inter"/>
              </a:rPr>
              <a:t>"But most decisions aren't like that – they are changeable, reversible – </a:t>
            </a:r>
            <a:r>
              <a:rPr b="1" lang="en-US" sz="3600">
                <a:solidFill>
                  <a:srgbClr val="E6007A"/>
                </a:solidFill>
                <a:latin typeface="Inter"/>
                <a:ea typeface="Inter"/>
                <a:cs typeface="Inter"/>
                <a:sym typeface="Inter"/>
              </a:rPr>
              <a:t>they're two-way doors</a:t>
            </a:r>
            <a:r>
              <a:rPr b="1" lang="en-US" sz="3600">
                <a:latin typeface="Inter"/>
                <a:ea typeface="Inter"/>
                <a:cs typeface="Inter"/>
                <a:sym typeface="Inter"/>
              </a:rPr>
              <a:t>. If you've made a suboptimal Type 2 decision, you don't have to live with the consequences for that long. You can reopen the door and go back through. Type 2 decisions can and should be made quickly by high judgment individuals or small groups."</a:t>
            </a:r>
            <a:endParaRPr b="0" i="0" sz="3600" u="none" cap="none" strike="noStrike">
              <a:solidFill>
                <a:schemeClr val="dk1"/>
              </a:solidFill>
              <a:latin typeface="Calibri"/>
              <a:ea typeface="Calibri"/>
              <a:cs typeface="Calibri"/>
              <a:sym typeface="Calibri"/>
            </a:endParaRPr>
          </a:p>
        </p:txBody>
      </p:sp>
      <p:sp>
        <p:nvSpPr>
          <p:cNvPr id="106" name="Google Shape;106;g1dd65562061_0_29"/>
          <p:cNvSpPr/>
          <p:nvPr/>
        </p:nvSpPr>
        <p:spPr>
          <a:xfrm>
            <a:off x="2705100" y="2952600"/>
            <a:ext cx="10791900" cy="362100"/>
          </a:xfrm>
          <a:prstGeom prst="rect">
            <a:avLst/>
          </a:prstGeom>
          <a:noFill/>
          <a:ln>
            <a:noFill/>
          </a:ln>
        </p:spPr>
        <p:txBody>
          <a:bodyPr anchorCtr="0" anchor="ctr"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b="1" lang="en-US" sz="2400">
                <a:solidFill>
                  <a:srgbClr val="6C6B80"/>
                </a:solidFill>
                <a:latin typeface="Inter"/>
                <a:ea typeface="Inter"/>
                <a:cs typeface="Inter"/>
                <a:sym typeface="Inter"/>
              </a:rPr>
              <a:t>Type 2 Decisions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pic>
        <p:nvPicPr>
          <p:cNvPr descr="preencoded.png" id="112" name="Google Shape;112;g1dd65562061_0_61"/>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13" name="Google Shape;113;g1dd65562061_0_61"/>
          <p:cNvSpPr/>
          <p:nvPr/>
        </p:nvSpPr>
        <p:spPr>
          <a:xfrm>
            <a:off x="6086475" y="523054"/>
            <a:ext cx="4076700" cy="276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114" name="Google Shape;114;g1dd65562061_0_61"/>
          <p:cNvSpPr/>
          <p:nvPr/>
        </p:nvSpPr>
        <p:spPr>
          <a:xfrm>
            <a:off x="12163425" y="523054"/>
            <a:ext cx="847800" cy="276300"/>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115" name="Google Shape;115;g1dd65562061_0_61"/>
          <p:cNvSpPr txBox="1"/>
          <p:nvPr/>
        </p:nvSpPr>
        <p:spPr>
          <a:xfrm>
            <a:off x="2705100" y="3597450"/>
            <a:ext cx="6917700" cy="61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4100">
                <a:solidFill>
                  <a:schemeClr val="dk1"/>
                </a:solidFill>
                <a:latin typeface="Inter"/>
                <a:ea typeface="Inter"/>
                <a:cs typeface="Inter"/>
                <a:sym typeface="Inter"/>
              </a:rPr>
              <a:t>Type 1 Decisions</a:t>
            </a:r>
            <a:endParaRPr b="1" sz="41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lang="en-US" sz="3100">
                <a:solidFill>
                  <a:schemeClr val="dk1"/>
                </a:solidFill>
                <a:latin typeface="Inter Medium"/>
                <a:ea typeface="Inter Medium"/>
                <a:cs typeface="Inter Medium"/>
                <a:sym typeface="Inter Medium"/>
              </a:rPr>
              <a:t>Decisions that cannot easily be changed in the future.</a:t>
            </a:r>
            <a:endParaRPr sz="3100">
              <a:solidFill>
                <a:schemeClr val="dk1"/>
              </a:solidFill>
              <a:latin typeface="Inter Medium"/>
              <a:ea typeface="Inter Medium"/>
              <a:cs typeface="Inter Medium"/>
              <a:sym typeface="Inter Medium"/>
            </a:endParaRPr>
          </a:p>
          <a:p>
            <a:pPr indent="0" lvl="0" marL="0" rtl="0" algn="l">
              <a:lnSpc>
                <a:spcPct val="115000"/>
              </a:lnSpc>
              <a:spcBef>
                <a:spcPts val="1200"/>
              </a:spcBef>
              <a:spcAft>
                <a:spcPts val="0"/>
              </a:spcAft>
              <a:buNone/>
            </a:pPr>
            <a:r>
              <a:t/>
            </a:r>
            <a:endParaRPr sz="3100">
              <a:solidFill>
                <a:schemeClr val="dk1"/>
              </a:solidFill>
              <a:latin typeface="Inter Medium"/>
              <a:ea typeface="Inter Medium"/>
              <a:cs typeface="Inter Medium"/>
              <a:sym typeface="Inter Medium"/>
            </a:endParaRPr>
          </a:p>
          <a:p>
            <a:pPr indent="-425450" lvl="0" marL="457200" rtl="0" algn="l">
              <a:lnSpc>
                <a:spcPct val="115000"/>
              </a:lnSpc>
              <a:spcBef>
                <a:spcPts val="1200"/>
              </a:spcBef>
              <a:spcAft>
                <a:spcPts val="0"/>
              </a:spcAft>
              <a:buClr>
                <a:schemeClr val="dk1"/>
              </a:buClr>
              <a:buSzPts val="3100"/>
              <a:buFont typeface="Inter Medium"/>
              <a:buChar char="●"/>
            </a:pPr>
            <a:r>
              <a:rPr lang="en-US" sz="3100">
                <a:solidFill>
                  <a:schemeClr val="dk1"/>
                </a:solidFill>
                <a:latin typeface="Inter Medium"/>
                <a:ea typeface="Inter Medium"/>
                <a:cs typeface="Inter Medium"/>
                <a:sym typeface="Inter Medium"/>
              </a:rPr>
              <a:t>Must be a part of the original protocol design.</a:t>
            </a:r>
            <a:endParaRPr sz="3100">
              <a:solidFill>
                <a:schemeClr val="dk1"/>
              </a:solidFill>
              <a:latin typeface="Inter Medium"/>
              <a:ea typeface="Inter Medium"/>
              <a:cs typeface="Inter Medium"/>
              <a:sym typeface="Inter Medium"/>
            </a:endParaRPr>
          </a:p>
          <a:p>
            <a:pPr indent="-425450" lvl="0" marL="457200" rtl="0" algn="l">
              <a:lnSpc>
                <a:spcPct val="115000"/>
              </a:lnSpc>
              <a:spcBef>
                <a:spcPts val="0"/>
              </a:spcBef>
              <a:spcAft>
                <a:spcPts val="0"/>
              </a:spcAft>
              <a:buClr>
                <a:schemeClr val="dk1"/>
              </a:buClr>
              <a:buSzPts val="3100"/>
              <a:buFont typeface="Inter Medium"/>
              <a:buChar char="●"/>
            </a:pPr>
            <a:r>
              <a:rPr lang="en-US" sz="3100">
                <a:solidFill>
                  <a:schemeClr val="dk1"/>
                </a:solidFill>
                <a:latin typeface="Inter Medium"/>
                <a:ea typeface="Inter Medium"/>
                <a:cs typeface="Inter Medium"/>
                <a:sym typeface="Inter Medium"/>
              </a:rPr>
              <a:t>Changes might as well be considered a new protocol.</a:t>
            </a:r>
            <a:endParaRPr sz="3100">
              <a:solidFill>
                <a:schemeClr val="dk1"/>
              </a:solidFill>
              <a:latin typeface="Inter Medium"/>
              <a:ea typeface="Inter Medium"/>
              <a:cs typeface="Inter Medium"/>
              <a:sym typeface="Inter Medium"/>
            </a:endParaRPr>
          </a:p>
        </p:txBody>
      </p:sp>
      <p:sp>
        <p:nvSpPr>
          <p:cNvPr id="116" name="Google Shape;116;g1dd65562061_0_61"/>
          <p:cNvSpPr txBox="1"/>
          <p:nvPr/>
        </p:nvSpPr>
        <p:spPr>
          <a:xfrm>
            <a:off x="9622707" y="3597450"/>
            <a:ext cx="7352700" cy="61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4100">
                <a:solidFill>
                  <a:schemeClr val="dk1"/>
                </a:solidFill>
                <a:latin typeface="Inter"/>
                <a:ea typeface="Inter"/>
                <a:cs typeface="Inter"/>
                <a:sym typeface="Inter"/>
              </a:rPr>
              <a:t>Type 2 Decisions</a:t>
            </a:r>
            <a:endParaRPr b="1" sz="41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lang="en-US" sz="3100">
                <a:solidFill>
                  <a:schemeClr val="dk1"/>
                </a:solidFill>
                <a:latin typeface="Inter Medium"/>
                <a:ea typeface="Inter Medium"/>
                <a:cs typeface="Inter Medium"/>
                <a:sym typeface="Inter Medium"/>
              </a:rPr>
              <a:t>Decisions that can be easily changed in the future.</a:t>
            </a:r>
            <a:endParaRPr sz="3100">
              <a:solidFill>
                <a:schemeClr val="dk1"/>
              </a:solidFill>
              <a:latin typeface="Inter Medium"/>
              <a:ea typeface="Inter Medium"/>
              <a:cs typeface="Inter Medium"/>
              <a:sym typeface="Inter Medium"/>
            </a:endParaRPr>
          </a:p>
          <a:p>
            <a:pPr indent="0" lvl="0" marL="0" rtl="0" algn="l">
              <a:lnSpc>
                <a:spcPct val="115000"/>
              </a:lnSpc>
              <a:spcBef>
                <a:spcPts val="1200"/>
              </a:spcBef>
              <a:spcAft>
                <a:spcPts val="0"/>
              </a:spcAft>
              <a:buNone/>
            </a:pPr>
            <a:r>
              <a:t/>
            </a:r>
            <a:endParaRPr sz="3100">
              <a:solidFill>
                <a:schemeClr val="dk1"/>
              </a:solidFill>
              <a:latin typeface="Inter Medium"/>
              <a:ea typeface="Inter Medium"/>
              <a:cs typeface="Inter Medium"/>
              <a:sym typeface="Inter Medium"/>
            </a:endParaRPr>
          </a:p>
          <a:p>
            <a:pPr indent="-425450" lvl="0" marL="457200" rtl="0" algn="l">
              <a:lnSpc>
                <a:spcPct val="115000"/>
              </a:lnSpc>
              <a:spcBef>
                <a:spcPts val="1200"/>
              </a:spcBef>
              <a:spcAft>
                <a:spcPts val="0"/>
              </a:spcAft>
              <a:buClr>
                <a:schemeClr val="dk1"/>
              </a:buClr>
              <a:buSzPts val="3100"/>
              <a:buFont typeface="Inter Medium"/>
              <a:buChar char="●"/>
            </a:pPr>
            <a:r>
              <a:rPr lang="en-US" sz="3100">
                <a:solidFill>
                  <a:schemeClr val="dk1"/>
                </a:solidFill>
                <a:latin typeface="Inter Medium"/>
                <a:ea typeface="Inter Medium"/>
                <a:cs typeface="Inter Medium"/>
                <a:sym typeface="Inter Medium"/>
              </a:rPr>
              <a:t>Can be included into the protocol at a later time.</a:t>
            </a:r>
            <a:endParaRPr sz="3100">
              <a:solidFill>
                <a:schemeClr val="dk1"/>
              </a:solidFill>
              <a:latin typeface="Inter Medium"/>
              <a:ea typeface="Inter Medium"/>
              <a:cs typeface="Inter Medium"/>
              <a:sym typeface="Inter Medium"/>
            </a:endParaRPr>
          </a:p>
          <a:p>
            <a:pPr indent="-425450" lvl="0" marL="457200" rtl="0" algn="l">
              <a:lnSpc>
                <a:spcPct val="115000"/>
              </a:lnSpc>
              <a:spcBef>
                <a:spcPts val="0"/>
              </a:spcBef>
              <a:spcAft>
                <a:spcPts val="0"/>
              </a:spcAft>
              <a:buClr>
                <a:schemeClr val="dk1"/>
              </a:buClr>
              <a:buSzPts val="3100"/>
              <a:buFont typeface="Inter Medium"/>
              <a:buChar char="●"/>
            </a:pPr>
            <a:r>
              <a:rPr lang="en-US" sz="3100">
                <a:solidFill>
                  <a:schemeClr val="dk1"/>
                </a:solidFill>
                <a:latin typeface="Inter Medium"/>
                <a:ea typeface="Inter Medium"/>
                <a:cs typeface="Inter Medium"/>
                <a:sym typeface="Inter Medium"/>
              </a:rPr>
              <a:t>Changes can be considered as part of the evolution of the protocol.</a:t>
            </a:r>
            <a:endParaRPr sz="3100">
              <a:solidFill>
                <a:schemeClr val="dk1"/>
              </a:solidFill>
              <a:latin typeface="Inter Medium"/>
              <a:ea typeface="Inter Medium"/>
              <a:cs typeface="Inter Medium"/>
              <a:sym typeface="Inter Medium"/>
            </a:endParaRPr>
          </a:p>
        </p:txBody>
      </p:sp>
      <p:sp>
        <p:nvSpPr>
          <p:cNvPr id="117" name="Google Shape;117;g1dd65562061_0_61"/>
          <p:cNvSpPr/>
          <p:nvPr/>
        </p:nvSpPr>
        <p:spPr>
          <a:xfrm>
            <a:off x="2705100" y="2952600"/>
            <a:ext cx="10791900" cy="362100"/>
          </a:xfrm>
          <a:prstGeom prst="rect">
            <a:avLst/>
          </a:prstGeom>
          <a:noFill/>
          <a:ln>
            <a:noFill/>
          </a:ln>
        </p:spPr>
        <p:txBody>
          <a:bodyPr anchorCtr="0" anchor="ctr" bIns="0" lIns="0" spcFirstLastPara="1" rIns="0" wrap="square" tIns="0">
            <a:noAutofit/>
          </a:bodyPr>
          <a:lstStyle/>
          <a:p>
            <a:pPr indent="0" lvl="0" marL="0" marR="0" rtl="0" algn="l">
              <a:lnSpc>
                <a:spcPct val="121875"/>
              </a:lnSpc>
              <a:spcBef>
                <a:spcPts val="0"/>
              </a:spcBef>
              <a:spcAft>
                <a:spcPts val="0"/>
              </a:spcAft>
              <a:buClr>
                <a:srgbClr val="000000"/>
              </a:buClr>
              <a:buSzPts val="2400"/>
              <a:buFont typeface="Arial"/>
              <a:buNone/>
            </a:pPr>
            <a:r>
              <a:rPr b="1" lang="en-US" sz="2400">
                <a:solidFill>
                  <a:srgbClr val="6C6B80"/>
                </a:solidFill>
                <a:latin typeface="Inter"/>
                <a:ea typeface="Inter"/>
                <a:cs typeface="Inter"/>
                <a:sym typeface="Inter"/>
              </a:rPr>
              <a:t>In the context of blockchains…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pic>
        <p:nvPicPr>
          <p:cNvPr descr="preencoded.png" id="123" name="Google Shape;123;p22"/>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24" name="Google Shape;124;p22"/>
          <p:cNvSpPr/>
          <p:nvPr/>
        </p:nvSpPr>
        <p:spPr>
          <a:xfrm>
            <a:off x="6086475" y="523054"/>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125" name="Google Shape;125;p22"/>
          <p:cNvSpPr/>
          <p:nvPr/>
        </p:nvSpPr>
        <p:spPr>
          <a:xfrm>
            <a:off x="12163425" y="523054"/>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126" name="Google Shape;126;p22"/>
          <p:cNvSpPr/>
          <p:nvPr/>
        </p:nvSpPr>
        <p:spPr>
          <a:xfrm>
            <a:off x="1085850" y="4543425"/>
            <a:ext cx="11252700" cy="4629300"/>
          </a:xfrm>
          <a:prstGeom prst="rect">
            <a:avLst/>
          </a:prstGeom>
          <a:noFill/>
          <a:ln>
            <a:noFill/>
          </a:ln>
        </p:spPr>
        <p:txBody>
          <a:bodyPr anchorCtr="0" anchor="t" bIns="0" lIns="0" spcFirstLastPara="1" rIns="0" wrap="square" tIns="0">
            <a:noAutofit/>
          </a:bodyPr>
          <a:lstStyle/>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What is (the decision)?</a:t>
            </a:r>
            <a:endParaRPr sz="3000">
              <a:latin typeface="Inter"/>
              <a:ea typeface="Inter"/>
              <a:cs typeface="Inter"/>
              <a:sym typeface="Inter"/>
            </a:endParaRPr>
          </a:p>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What do we need to consider when making (the decision)?</a:t>
            </a:r>
            <a:endParaRPr sz="3000">
              <a:latin typeface="Inter"/>
              <a:ea typeface="Inter"/>
              <a:cs typeface="Inter"/>
              <a:sym typeface="Inter"/>
            </a:endParaRPr>
          </a:p>
          <a:p>
            <a:pPr indent="-419100" lvl="1" marL="914400" marR="0" rtl="0" algn="l">
              <a:lnSpc>
                <a:spcPct val="120833"/>
              </a:lnSpc>
              <a:spcBef>
                <a:spcPts val="0"/>
              </a:spcBef>
              <a:spcAft>
                <a:spcPts val="0"/>
              </a:spcAft>
              <a:buSzPts val="3000"/>
              <a:buFont typeface="Inter"/>
              <a:buChar char="○"/>
            </a:pPr>
            <a:r>
              <a:rPr lang="en-US" sz="3000">
                <a:latin typeface="Inter"/>
                <a:ea typeface="Inter"/>
                <a:cs typeface="Inter"/>
                <a:sym typeface="Inter"/>
              </a:rPr>
              <a:t>Is it a Type 1 or Type 2 decision?</a:t>
            </a:r>
            <a:endParaRPr sz="3000">
              <a:latin typeface="Inter"/>
              <a:ea typeface="Inter"/>
              <a:cs typeface="Inter"/>
              <a:sym typeface="Inter"/>
            </a:endParaRPr>
          </a:p>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What decisions has (chain) decided to take and why?</a:t>
            </a:r>
            <a:endParaRPr sz="3000">
              <a:latin typeface="Inter"/>
              <a:ea typeface="Inter"/>
              <a:cs typeface="Inter"/>
              <a:sym typeface="Inter"/>
            </a:endParaRPr>
          </a:p>
          <a:p>
            <a:pPr indent="-419100" lvl="1" marL="914400" marR="0" rtl="0" algn="l">
              <a:lnSpc>
                <a:spcPct val="120833"/>
              </a:lnSpc>
              <a:spcBef>
                <a:spcPts val="0"/>
              </a:spcBef>
              <a:spcAft>
                <a:spcPts val="0"/>
              </a:spcAft>
              <a:buSzPts val="3000"/>
              <a:buFont typeface="Inter"/>
              <a:buChar char="○"/>
            </a:pPr>
            <a:r>
              <a:rPr lang="en-US" sz="3000">
                <a:latin typeface="Inter"/>
                <a:ea typeface="Inter"/>
                <a:cs typeface="Inter"/>
                <a:sym typeface="Inter"/>
              </a:rPr>
              <a:t>What tradeoffs have they chosen?</a:t>
            </a:r>
            <a:endParaRPr sz="3000">
              <a:latin typeface="Inter"/>
              <a:ea typeface="Inter"/>
              <a:cs typeface="Inter"/>
              <a:sym typeface="Inter"/>
            </a:endParaRPr>
          </a:p>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What decisions have others decided to take?</a:t>
            </a:r>
            <a:endParaRPr sz="3000">
              <a:latin typeface="Inter"/>
              <a:ea typeface="Inter"/>
              <a:cs typeface="Inter"/>
              <a:sym typeface="Inter"/>
            </a:endParaRPr>
          </a:p>
          <a:p>
            <a:pPr indent="-419100" lvl="1" marL="914400" marR="0" rtl="0" algn="l">
              <a:lnSpc>
                <a:spcPct val="120833"/>
              </a:lnSpc>
              <a:spcBef>
                <a:spcPts val="0"/>
              </a:spcBef>
              <a:spcAft>
                <a:spcPts val="0"/>
              </a:spcAft>
              <a:buSzPts val="3000"/>
              <a:buFont typeface="Inter"/>
              <a:buChar char="○"/>
            </a:pPr>
            <a:r>
              <a:rPr lang="en-US" sz="3000">
                <a:latin typeface="Inter"/>
                <a:ea typeface="Inter"/>
                <a:cs typeface="Inter"/>
                <a:sym typeface="Inter"/>
              </a:rPr>
              <a:t>How might those decisions be better or worse?</a:t>
            </a:r>
            <a:endParaRPr sz="3000">
              <a:latin typeface="Inter"/>
              <a:ea typeface="Inter"/>
              <a:cs typeface="Inter"/>
              <a:sym typeface="Inter"/>
            </a:endParaRPr>
          </a:p>
          <a:p>
            <a:pPr indent="-419100" lvl="0" marL="457200" marR="0" rtl="0" algn="l">
              <a:lnSpc>
                <a:spcPct val="120833"/>
              </a:lnSpc>
              <a:spcBef>
                <a:spcPts val="0"/>
              </a:spcBef>
              <a:spcAft>
                <a:spcPts val="0"/>
              </a:spcAft>
              <a:buSzPts val="3000"/>
              <a:buFont typeface="Inter"/>
              <a:buChar char="●"/>
            </a:pPr>
            <a:r>
              <a:rPr lang="en-US" sz="3000">
                <a:latin typeface="Inter"/>
                <a:ea typeface="Inter"/>
                <a:cs typeface="Inter"/>
                <a:sym typeface="Inter"/>
              </a:rPr>
              <a:t>Where does the blockchain community still have to improve on (the decision)?</a:t>
            </a:r>
            <a:endParaRPr sz="3000">
              <a:latin typeface="Inter"/>
              <a:ea typeface="Inter"/>
              <a:cs typeface="Inter"/>
              <a:sym typeface="Inter"/>
            </a:endParaRPr>
          </a:p>
          <a:p>
            <a:pPr indent="0" lvl="0" marL="0" marR="0" rtl="0" algn="l">
              <a:lnSpc>
                <a:spcPct val="120833"/>
              </a:lnSpc>
              <a:spcBef>
                <a:spcPts val="0"/>
              </a:spcBef>
              <a:spcAft>
                <a:spcPts val="0"/>
              </a:spcAft>
              <a:buClr>
                <a:schemeClr val="dk1"/>
              </a:buClr>
              <a:buSzPts val="1100"/>
              <a:buFont typeface="Arial"/>
              <a:buNone/>
            </a:pPr>
            <a:r>
              <a:t/>
            </a:r>
            <a:endParaRPr sz="3000">
              <a:latin typeface="Inter"/>
              <a:ea typeface="Inter"/>
              <a:cs typeface="Inter"/>
              <a:sym typeface="Inter"/>
            </a:endParaRPr>
          </a:p>
          <a:p>
            <a:pPr indent="0" lvl="0" marL="0" marR="0" rtl="0" algn="l">
              <a:lnSpc>
                <a:spcPct val="120833"/>
              </a:lnSpc>
              <a:spcBef>
                <a:spcPts val="0"/>
              </a:spcBef>
              <a:spcAft>
                <a:spcPts val="0"/>
              </a:spcAft>
              <a:buClr>
                <a:srgbClr val="000000"/>
              </a:buClr>
              <a:buSzPts val="1800"/>
              <a:buFont typeface="Arial"/>
              <a:buNone/>
            </a:pPr>
            <a:r>
              <a:t/>
            </a:r>
            <a:endParaRPr sz="3000">
              <a:latin typeface="Inter"/>
              <a:ea typeface="Inter"/>
              <a:cs typeface="Inter"/>
              <a:sym typeface="Inter"/>
            </a:endParaRPr>
          </a:p>
        </p:txBody>
      </p:sp>
      <p:sp>
        <p:nvSpPr>
          <p:cNvPr id="127" name="Google Shape;127;p22"/>
          <p:cNvSpPr/>
          <p:nvPr/>
        </p:nvSpPr>
        <p:spPr>
          <a:xfrm>
            <a:off x="1038225" y="2514600"/>
            <a:ext cx="9115500" cy="167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1" lang="en-US" sz="4800">
                <a:latin typeface="Inter"/>
                <a:ea typeface="Inter"/>
                <a:cs typeface="Inter"/>
                <a:sym typeface="Inter"/>
              </a:rPr>
              <a:t>A </a:t>
            </a:r>
            <a:r>
              <a:rPr b="1" lang="en-US" sz="4800">
                <a:latin typeface="Inter"/>
                <a:ea typeface="Inter"/>
                <a:cs typeface="Inter"/>
                <a:sym typeface="Inter"/>
              </a:rPr>
              <a:t>Format for Discussing Decisions</a:t>
            </a:r>
            <a:endParaRPr b="0" i="0" sz="4800" u="none" cap="none" strike="noStrike">
              <a:solidFill>
                <a:schemeClr val="dk1"/>
              </a:solidFill>
              <a:latin typeface="Calibri"/>
              <a:ea typeface="Calibri"/>
              <a:cs typeface="Calibri"/>
              <a:sym typeface="Calibri"/>
            </a:endParaRPr>
          </a:p>
        </p:txBody>
      </p:sp>
      <p:pic>
        <p:nvPicPr>
          <p:cNvPr descr="preencoded.png" id="128" name="Google Shape;128;p22"/>
          <p:cNvPicPr preferRelativeResize="0"/>
          <p:nvPr/>
        </p:nvPicPr>
        <p:blipFill rotWithShape="1">
          <a:blip r:embed="rId4">
            <a:alphaModFix/>
          </a:blip>
          <a:srcRect b="0" l="0" r="0" t="0"/>
          <a:stretch/>
        </p:blipFill>
        <p:spPr>
          <a:xfrm rot="-900000">
            <a:off x="10857964" y="518481"/>
            <a:ext cx="13152803" cy="110372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2FF"/>
        </a:solidFill>
      </p:bgPr>
    </p:bg>
    <p:spTree>
      <p:nvGrpSpPr>
        <p:cNvPr id="133" name="Shape 133"/>
        <p:cNvGrpSpPr/>
        <p:nvPr/>
      </p:nvGrpSpPr>
      <p:grpSpPr>
        <a:xfrm>
          <a:off x="0" y="0"/>
          <a:ext cx="0" cy="0"/>
          <a:chOff x="0" y="0"/>
          <a:chExt cx="0" cy="0"/>
        </a:xfrm>
      </p:grpSpPr>
      <p:pic>
        <p:nvPicPr>
          <p:cNvPr descr="preencoded.png" id="134" name="Google Shape;134;p11"/>
          <p:cNvPicPr preferRelativeResize="0"/>
          <p:nvPr/>
        </p:nvPicPr>
        <p:blipFill rotWithShape="1">
          <a:blip r:embed="rId3">
            <a:alphaModFix/>
          </a:blip>
          <a:srcRect b="0" l="0" r="0" t="0"/>
          <a:stretch/>
        </p:blipFill>
        <p:spPr>
          <a:xfrm>
            <a:off x="9353550" y="0"/>
            <a:ext cx="8934450" cy="10287000"/>
          </a:xfrm>
          <a:prstGeom prst="rect">
            <a:avLst/>
          </a:prstGeom>
          <a:noFill/>
          <a:ln>
            <a:noFill/>
          </a:ln>
        </p:spPr>
      </p:pic>
      <p:pic>
        <p:nvPicPr>
          <p:cNvPr descr="preencoded.png" id="135" name="Google Shape;135;p11"/>
          <p:cNvPicPr preferRelativeResize="0"/>
          <p:nvPr/>
        </p:nvPicPr>
        <p:blipFill rotWithShape="1">
          <a:blip r:embed="rId4">
            <a:alphaModFix/>
          </a:blip>
          <a:srcRect b="0" l="0" r="0" t="0"/>
          <a:stretch/>
        </p:blipFill>
        <p:spPr>
          <a:xfrm>
            <a:off x="0" y="0"/>
            <a:ext cx="18288000" cy="941338"/>
          </a:xfrm>
          <a:prstGeom prst="rect">
            <a:avLst/>
          </a:prstGeom>
          <a:noFill/>
          <a:ln>
            <a:noFill/>
          </a:ln>
        </p:spPr>
      </p:pic>
      <p:pic>
        <p:nvPicPr>
          <p:cNvPr descr="preencoded.png" id="136" name="Google Shape;136;p11"/>
          <p:cNvPicPr preferRelativeResize="0"/>
          <p:nvPr/>
        </p:nvPicPr>
        <p:blipFill rotWithShape="1">
          <a:blip r:embed="rId5">
            <a:alphaModFix/>
          </a:blip>
          <a:srcRect b="0" l="0" r="0" t="0"/>
          <a:stretch/>
        </p:blipFill>
        <p:spPr>
          <a:xfrm>
            <a:off x="0" y="0"/>
            <a:ext cx="10648950" cy="10287000"/>
          </a:xfrm>
          <a:prstGeom prst="rect">
            <a:avLst/>
          </a:prstGeom>
          <a:noFill/>
          <a:ln>
            <a:noFill/>
          </a:ln>
        </p:spPr>
      </p:pic>
      <p:sp>
        <p:nvSpPr>
          <p:cNvPr id="137" name="Google Shape;137;p11"/>
          <p:cNvSpPr/>
          <p:nvPr/>
        </p:nvSpPr>
        <p:spPr>
          <a:xfrm>
            <a:off x="6086475" y="523056"/>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138" name="Google Shape;138;p11"/>
          <p:cNvSpPr/>
          <p:nvPr/>
        </p:nvSpPr>
        <p:spPr>
          <a:xfrm>
            <a:off x="12163425" y="523056"/>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sp>
        <p:nvSpPr>
          <p:cNvPr id="139" name="Google Shape;139;p11"/>
          <p:cNvSpPr/>
          <p:nvPr/>
        </p:nvSpPr>
        <p:spPr>
          <a:xfrm>
            <a:off x="1047750" y="4200525"/>
            <a:ext cx="16268700" cy="188595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13500"/>
              <a:buFont typeface="Arial"/>
              <a:buNone/>
            </a:pPr>
            <a:r>
              <a:rPr b="1" lang="en-US" sz="8250">
                <a:latin typeface="Inter"/>
                <a:ea typeface="Inter"/>
                <a:cs typeface="Inter"/>
                <a:sym typeface="Inter"/>
              </a:rPr>
              <a:t>The </a:t>
            </a:r>
            <a:r>
              <a:rPr b="1" lang="en-US" sz="8250">
                <a:latin typeface="Inter"/>
                <a:ea typeface="Inter"/>
                <a:cs typeface="Inter"/>
                <a:sym typeface="Inter"/>
              </a:rPr>
              <a:t>Philosophies</a:t>
            </a:r>
            <a:r>
              <a:rPr b="1" lang="en-US" sz="8250">
                <a:latin typeface="Inter"/>
                <a:ea typeface="Inter"/>
                <a:cs typeface="Inter"/>
                <a:sym typeface="Inter"/>
              </a:rPr>
              <a:t> of Polkadot</a:t>
            </a:r>
            <a:endParaRPr b="0" i="0" sz="825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 name="Shape 144"/>
        <p:cNvGrpSpPr/>
        <p:nvPr/>
      </p:nvGrpSpPr>
      <p:grpSpPr>
        <a:xfrm>
          <a:off x="0" y="0"/>
          <a:ext cx="0" cy="0"/>
          <a:chOff x="0" y="0"/>
          <a:chExt cx="0" cy="0"/>
        </a:xfrm>
      </p:grpSpPr>
      <p:pic>
        <p:nvPicPr>
          <p:cNvPr descr="preencoded.png" id="145" name="Google Shape;145;p16"/>
          <p:cNvPicPr preferRelativeResize="0"/>
          <p:nvPr/>
        </p:nvPicPr>
        <p:blipFill rotWithShape="1">
          <a:blip r:embed="rId3">
            <a:alphaModFix/>
          </a:blip>
          <a:srcRect b="0" l="0" r="0" t="0"/>
          <a:stretch/>
        </p:blipFill>
        <p:spPr>
          <a:xfrm>
            <a:off x="0" y="0"/>
            <a:ext cx="18288000" cy="941333"/>
          </a:xfrm>
          <a:prstGeom prst="rect">
            <a:avLst/>
          </a:prstGeom>
          <a:noFill/>
          <a:ln>
            <a:noFill/>
          </a:ln>
        </p:spPr>
      </p:pic>
      <p:sp>
        <p:nvSpPr>
          <p:cNvPr id="146" name="Google Shape;146;p16"/>
          <p:cNvSpPr/>
          <p:nvPr/>
        </p:nvSpPr>
        <p:spPr>
          <a:xfrm>
            <a:off x="6086475" y="523054"/>
            <a:ext cx="4076700" cy="27622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Polkadot Presentation</a:t>
            </a:r>
            <a:endParaRPr b="0" i="0" sz="1950" u="none" cap="none" strike="noStrike">
              <a:solidFill>
                <a:schemeClr val="dk1"/>
              </a:solidFill>
              <a:latin typeface="Calibri"/>
              <a:ea typeface="Calibri"/>
              <a:cs typeface="Calibri"/>
              <a:sym typeface="Calibri"/>
            </a:endParaRPr>
          </a:p>
        </p:txBody>
      </p:sp>
      <p:sp>
        <p:nvSpPr>
          <p:cNvPr id="147" name="Google Shape;147;p16"/>
          <p:cNvSpPr/>
          <p:nvPr/>
        </p:nvSpPr>
        <p:spPr>
          <a:xfrm>
            <a:off x="12163425" y="523054"/>
            <a:ext cx="847725" cy="276225"/>
          </a:xfrm>
          <a:prstGeom prst="rect">
            <a:avLst/>
          </a:prstGeom>
          <a:noFill/>
          <a:ln>
            <a:noFill/>
          </a:ln>
        </p:spPr>
        <p:txBody>
          <a:bodyPr anchorCtr="0" anchor="ctr" bIns="0" lIns="0" spcFirstLastPara="1" rIns="0" wrap="square" tIns="0">
            <a:noAutofit/>
          </a:bodyPr>
          <a:lstStyle/>
          <a:p>
            <a:pPr indent="0" lvl="0" marL="0" marR="0" rtl="0" algn="r">
              <a:lnSpc>
                <a:spcPct val="119230"/>
              </a:lnSpc>
              <a:spcBef>
                <a:spcPts val="0"/>
              </a:spcBef>
              <a:spcAft>
                <a:spcPts val="0"/>
              </a:spcAft>
              <a:buClr>
                <a:srgbClr val="000000"/>
              </a:buClr>
              <a:buSzPts val="1950"/>
              <a:buFont typeface="Arial"/>
              <a:buNone/>
            </a:pPr>
            <a:r>
              <a:rPr b="0" i="0" lang="en-US" sz="1950" u="none" cap="none" strike="noStrike">
                <a:solidFill>
                  <a:srgbClr val="000000"/>
                </a:solidFill>
                <a:latin typeface="Inter SemiBold"/>
                <a:ea typeface="Inter SemiBold"/>
                <a:cs typeface="Inter SemiBold"/>
                <a:sym typeface="Inter SemiBold"/>
              </a:rPr>
              <a:t>2023</a:t>
            </a:r>
            <a:endParaRPr b="0" i="0" sz="1950" u="none" cap="none" strike="noStrike">
              <a:solidFill>
                <a:schemeClr val="dk1"/>
              </a:solidFill>
              <a:latin typeface="Calibri"/>
              <a:ea typeface="Calibri"/>
              <a:cs typeface="Calibri"/>
              <a:sym typeface="Calibri"/>
            </a:endParaRPr>
          </a:p>
        </p:txBody>
      </p:sp>
      <p:pic>
        <p:nvPicPr>
          <p:cNvPr id="148" name="Google Shape;148;p16"/>
          <p:cNvPicPr preferRelativeResize="0"/>
          <p:nvPr/>
        </p:nvPicPr>
        <p:blipFill>
          <a:blip r:embed="rId4">
            <a:alphaModFix/>
          </a:blip>
          <a:stretch>
            <a:fillRect/>
          </a:stretch>
        </p:blipFill>
        <p:spPr>
          <a:xfrm>
            <a:off x="293300" y="2154740"/>
            <a:ext cx="3964726" cy="3964726"/>
          </a:xfrm>
          <a:prstGeom prst="rect">
            <a:avLst/>
          </a:prstGeom>
          <a:noFill/>
          <a:ln>
            <a:noFill/>
          </a:ln>
        </p:spPr>
      </p:pic>
      <p:pic>
        <p:nvPicPr>
          <p:cNvPr id="149" name="Google Shape;149;p16"/>
          <p:cNvPicPr preferRelativeResize="0"/>
          <p:nvPr/>
        </p:nvPicPr>
        <p:blipFill>
          <a:blip r:embed="rId4">
            <a:alphaModFix/>
          </a:blip>
          <a:stretch>
            <a:fillRect/>
          </a:stretch>
        </p:blipFill>
        <p:spPr>
          <a:xfrm>
            <a:off x="4258025" y="2154740"/>
            <a:ext cx="3964726" cy="3964726"/>
          </a:xfrm>
          <a:prstGeom prst="rect">
            <a:avLst/>
          </a:prstGeom>
          <a:noFill/>
          <a:ln>
            <a:noFill/>
          </a:ln>
        </p:spPr>
      </p:pic>
      <p:pic>
        <p:nvPicPr>
          <p:cNvPr id="150" name="Google Shape;150;p16"/>
          <p:cNvPicPr preferRelativeResize="0"/>
          <p:nvPr/>
        </p:nvPicPr>
        <p:blipFill>
          <a:blip r:embed="rId4">
            <a:alphaModFix/>
          </a:blip>
          <a:stretch>
            <a:fillRect/>
          </a:stretch>
        </p:blipFill>
        <p:spPr>
          <a:xfrm>
            <a:off x="293300" y="6119465"/>
            <a:ext cx="3964726" cy="3964726"/>
          </a:xfrm>
          <a:prstGeom prst="rect">
            <a:avLst/>
          </a:prstGeom>
          <a:noFill/>
          <a:ln>
            <a:noFill/>
          </a:ln>
        </p:spPr>
      </p:pic>
      <p:pic>
        <p:nvPicPr>
          <p:cNvPr id="151" name="Google Shape;151;p16"/>
          <p:cNvPicPr preferRelativeResize="0"/>
          <p:nvPr/>
        </p:nvPicPr>
        <p:blipFill>
          <a:blip r:embed="rId4">
            <a:alphaModFix/>
          </a:blip>
          <a:stretch>
            <a:fillRect/>
          </a:stretch>
        </p:blipFill>
        <p:spPr>
          <a:xfrm>
            <a:off x="4258025" y="6119465"/>
            <a:ext cx="3964726" cy="3964726"/>
          </a:xfrm>
          <a:prstGeom prst="rect">
            <a:avLst/>
          </a:prstGeom>
          <a:noFill/>
          <a:ln>
            <a:noFill/>
          </a:ln>
        </p:spPr>
      </p:pic>
      <p:pic>
        <p:nvPicPr>
          <p:cNvPr id="152" name="Google Shape;152;p16"/>
          <p:cNvPicPr preferRelativeResize="0"/>
          <p:nvPr/>
        </p:nvPicPr>
        <p:blipFill rotWithShape="1">
          <a:blip r:embed="rId4">
            <a:alphaModFix/>
          </a:blip>
          <a:srcRect b="0" l="0" r="89697" t="0"/>
          <a:stretch/>
        </p:blipFill>
        <p:spPr>
          <a:xfrm>
            <a:off x="8222750" y="2154750"/>
            <a:ext cx="408474" cy="3964726"/>
          </a:xfrm>
          <a:prstGeom prst="rect">
            <a:avLst/>
          </a:prstGeom>
          <a:noFill/>
          <a:ln>
            <a:noFill/>
          </a:ln>
        </p:spPr>
      </p:pic>
      <p:pic>
        <p:nvPicPr>
          <p:cNvPr id="153" name="Google Shape;153;p16"/>
          <p:cNvPicPr preferRelativeResize="0"/>
          <p:nvPr/>
        </p:nvPicPr>
        <p:blipFill rotWithShape="1">
          <a:blip r:embed="rId4">
            <a:alphaModFix/>
          </a:blip>
          <a:srcRect b="0" l="0" r="89697" t="0"/>
          <a:stretch/>
        </p:blipFill>
        <p:spPr>
          <a:xfrm>
            <a:off x="8222750" y="6119475"/>
            <a:ext cx="408474" cy="3964726"/>
          </a:xfrm>
          <a:prstGeom prst="rect">
            <a:avLst/>
          </a:prstGeom>
          <a:noFill/>
          <a:ln>
            <a:noFill/>
          </a:ln>
        </p:spPr>
      </p:pic>
      <p:sp>
        <p:nvSpPr>
          <p:cNvPr id="154" name="Google Shape;154;p16"/>
          <p:cNvSpPr/>
          <p:nvPr/>
        </p:nvSpPr>
        <p:spPr>
          <a:xfrm>
            <a:off x="1097525" y="4538850"/>
            <a:ext cx="7620300" cy="110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1047750" y="4200525"/>
            <a:ext cx="16268700" cy="18861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rgbClr val="000000"/>
              </a:buClr>
              <a:buSzPts val="13500"/>
              <a:buFont typeface="Arial"/>
              <a:buNone/>
            </a:pPr>
            <a:r>
              <a:rPr b="1" lang="en-US" sz="9600">
                <a:latin typeface="Inter"/>
                <a:ea typeface="Inter"/>
                <a:cs typeface="Inter"/>
                <a:sym typeface="Inter"/>
              </a:rPr>
              <a:t>LESS TRUST  MORE TRUTH</a:t>
            </a:r>
            <a:endParaRPr b="0" i="0" sz="96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olkado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2023-01-12T15:54:28Z</dcterms:created>
  <dc:creator>PptxGenJS</dc:creator>
</cp:coreProperties>
</file>